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</p:sldMasterIdLst>
  <p:notesMasterIdLst>
    <p:notesMasterId r:id="rId3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</p:sldIdLst>
  <p:sldSz cx="9144000" cy="5143500" type="screen16x9"/>
  <p:notesSz cx="6858000" cy="9144000"/>
  <p:embeddedFontLst>
    <p:embeddedFont>
      <p:font typeface="IBM Plex Mono Medium" panose="020B0509050203000203" pitchFamily="49" charset="77"/>
      <p:regular r:id="rId36"/>
      <p:bold r:id="rId37"/>
      <p:italic r:id="rId38"/>
      <p:boldItalic r:id="rId39"/>
    </p:embeddedFont>
    <p:embeddedFont>
      <p:font typeface="Open Sans" pitchFamily="2" charset="0"/>
      <p:regular r:id="rId40"/>
      <p:bold r:id="rId41"/>
      <p:italic r:id="rId42"/>
      <p:boldItalic r:id="rId43"/>
    </p:embeddedFont>
    <p:embeddedFont>
      <p:font typeface="Public Sans" pitchFamily="2" charset="77"/>
      <p:regular r:id="rId44"/>
      <p:bold r:id="rId45"/>
      <p:italic r:id="rId46"/>
      <p:boldItalic r:id="rId47"/>
    </p:embeddedFont>
    <p:embeddedFont>
      <p:font typeface="Public Sans ExtraBold" pitchFamily="2" charset="77"/>
      <p:bold r:id="rId48"/>
      <p:italic r:id="rId49"/>
      <p:boldItalic r:id="rId50"/>
    </p:embeddedFont>
    <p:embeddedFont>
      <p:font typeface="Public Sans ExtraLight" pitchFamily="2" charset="77"/>
      <p:regular r:id="rId51"/>
      <p:bold r:id="rId52"/>
      <p:italic r:id="rId53"/>
      <p:boldItalic r:id="rId54"/>
    </p:embeddedFont>
    <p:embeddedFont>
      <p:font typeface="Public Sans Light" pitchFamily="2" charset="77"/>
      <p:regular r:id="rId55"/>
      <p:bold r:id="rId56"/>
      <p:italic r:id="rId57"/>
      <p:boldItalic r:id="rId58"/>
    </p:embeddedFont>
    <p:embeddedFont>
      <p:font typeface="Public Sans Medium" pitchFamily="2" charset="77"/>
      <p:regular r:id="rId59"/>
      <p:bold r:id="rId60"/>
      <p:italic r:id="rId61"/>
      <p:boldItalic r:id="rId62"/>
    </p:embeddedFont>
    <p:embeddedFont>
      <p:font typeface="Public Sans Thin" pitchFamily="2" charset="77"/>
      <p:regular r:id="rId63"/>
      <p:bold r:id="rId64"/>
      <p:italic r:id="rId65"/>
      <p:boldItalic r:id="rId6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F0D6772-D2D2-460F-AA9E-D626CE09FA41}">
  <a:tblStyle styleId="{FF0D6772-D2D2-460F-AA9E-D626CE09FA41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09"/>
    <p:restoredTop sz="94694"/>
  </p:normalViewPr>
  <p:slideViewPr>
    <p:cSldViewPr snapToGrid="0">
      <p:cViewPr varScale="1">
        <p:scale>
          <a:sx n="161" d="100"/>
          <a:sy n="161" d="100"/>
        </p:scale>
        <p:origin x="248" y="20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63" Type="http://schemas.openxmlformats.org/officeDocument/2006/relationships/font" Target="fonts/font28.fntdata"/><Relationship Id="rId68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font" Target="fonts/font18.fntdata"/><Relationship Id="rId58" Type="http://schemas.openxmlformats.org/officeDocument/2006/relationships/font" Target="fonts/font23.fntdata"/><Relationship Id="rId66" Type="http://schemas.openxmlformats.org/officeDocument/2006/relationships/font" Target="fonts/font31.fntdata"/><Relationship Id="rId5" Type="http://schemas.openxmlformats.org/officeDocument/2006/relationships/slide" Target="slides/slide3.xml"/><Relationship Id="rId61" Type="http://schemas.openxmlformats.org/officeDocument/2006/relationships/font" Target="fonts/font26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56" Type="http://schemas.openxmlformats.org/officeDocument/2006/relationships/font" Target="fonts/font21.fntdata"/><Relationship Id="rId64" Type="http://schemas.openxmlformats.org/officeDocument/2006/relationships/font" Target="fonts/font29.fntdata"/><Relationship Id="rId69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font" Target="fonts/font16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59" Type="http://schemas.openxmlformats.org/officeDocument/2006/relationships/font" Target="fonts/font24.fntdata"/><Relationship Id="rId67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font" Target="fonts/font6.fntdata"/><Relationship Id="rId54" Type="http://schemas.openxmlformats.org/officeDocument/2006/relationships/font" Target="fonts/font19.fntdata"/><Relationship Id="rId62" Type="http://schemas.openxmlformats.org/officeDocument/2006/relationships/font" Target="fonts/font27.fntdata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57" Type="http://schemas.openxmlformats.org/officeDocument/2006/relationships/font" Target="fonts/font2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9.fntdata"/><Relationship Id="rId52" Type="http://schemas.openxmlformats.org/officeDocument/2006/relationships/font" Target="fonts/font17.fntdata"/><Relationship Id="rId60" Type="http://schemas.openxmlformats.org/officeDocument/2006/relationships/font" Target="fonts/font25.fntdata"/><Relationship Id="rId65" Type="http://schemas.openxmlformats.org/officeDocument/2006/relationships/font" Target="fonts/font3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font" Target="fonts/font4.fntdata"/><Relationship Id="rId34" Type="http://schemas.openxmlformats.org/officeDocument/2006/relationships/slide" Target="slides/slide32.xml"/><Relationship Id="rId50" Type="http://schemas.openxmlformats.org/officeDocument/2006/relationships/font" Target="fonts/font15.fntdata"/><Relationship Id="rId55" Type="http://schemas.openxmlformats.org/officeDocument/2006/relationships/font" Target="fonts/font20.fntdata"/></Relationships>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15.jp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45af80a169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45af80a169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dba4e3f2c9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dba4e3f2c9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dba4e3f2c9_0_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dba4e3f2c9_0_5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ad2144292b_0_7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ad2144292b_0_7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65e0c4a845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265e0c4a845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65e0c4a845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265e0c4a845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2ad2144292b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2ad2144292b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dba4e3f2c9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8" name="Google Shape;488;g2dba4e3f2c9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89" name="Google Shape;489;g2dba4e3f2c9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2dba4e3f2c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7" name="Google Shape;497;g2dba4e3f2c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98" name="Google Shape;498;g2dba4e3f2c9_0_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2dba4e3f2c9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4" name="Google Shape;514;g2dba4e3f2c9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15" name="Google Shape;515;g2dba4e3f2c9_0_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2dba4e3f2c9_0_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8" name="Google Shape;528;g2dba4e3f2c9_0_5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29" name="Google Shape;529;g2dba4e3f2c9_0_5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2b3ab2e8ba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2b3ab2e8ba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2dba4e3f2c9_0_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6" name="Google Shape;536;g2dba4e3f2c9_0_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37" name="Google Shape;537;g2dba4e3f2c9_0_5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2dba4e3f2c9_0_4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7" name="Google Shape;547;g2dba4e3f2c9_0_4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48" name="Google Shape;548;g2dba4e3f2c9_0_4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2dba4e3f2c9_0_5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1" name="Google Shape;571;g2dba4e3f2c9_0_5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72" name="Google Shape;572;g2dba4e3f2c9_0_5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2dba4e3f2c9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714500" y="685800"/>
            <a:ext cx="3429000" cy="3429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9" name="Google Shape;589;g2dba4e3f2c9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0" name="Google Shape;590;g2dba4e3f2c9_0_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2dba4e3f2c9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6" name="Google Shape;596;g2dba4e3f2c9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7" name="Google Shape;597;g2dba4e3f2c9_0_1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2dba4e3f2c9_0_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4" name="Google Shape;604;g2dba4e3f2c9_0_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05" name="Google Shape;605;g2dba4e3f2c9_0_3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2dba4e3f2c9_0_4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6" name="Google Shape;616;g2dba4e3f2c9_0_4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17" name="Google Shape;617;g2dba4e3f2c9_0_4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2dba4e3f2c9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6" name="Google Shape;626;g2dba4e3f2c9_0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27" name="Google Shape;627;g2dba4e3f2c9_0_4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2dba4e3f2c9_0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5" name="Google Shape;635;g2dba4e3f2c9_0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36" name="Google Shape;636;g2dba4e3f2c9_0_4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2dba4e3f2c9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8" name="Google Shape;648;g2dba4e3f2c9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9" name="Google Shape;649;g2dba4e3f2c9_0_1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08c9cceed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08c9cceed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2dba4e3f2c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2dba4e3f2c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12b3ab2e8ba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12b3ab2e8ba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DW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12b3ab2e8ba_0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12b3ab2e8ba_0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DW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ad2144292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ad2144292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ad2144292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ad2144292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TK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ad2144292b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ad2144292b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ad2144292b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ad2144292b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65e0c4a84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65e0c4a84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dc5e8ac040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dc5e8ac040_2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Public Sans Thin"/>
              <a:buNone/>
              <a:defRPr sz="40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3227925" y="619632"/>
            <a:ext cx="2648400" cy="2533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uest">
  <p:cSld name="CUSTOM_3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subTitle" idx="1"/>
          </p:nvPr>
        </p:nvSpPr>
        <p:spPr>
          <a:xfrm>
            <a:off x="5016000" y="1362200"/>
            <a:ext cx="38604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64" name="Google Shape;64;p11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ection">
  <p:cSld name="CUSTOM_3_1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68" name="Google Shape;68;p12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te Launch">
  <p:cSld name="CUSTOM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4376165" y="259294"/>
            <a:ext cx="42816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ublic Sans"/>
              <a:buNone/>
              <a:defRPr sz="16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Public Sans ExtraBold"/>
              <a:buNone/>
              <a:defRPr sz="2000" b="0">
                <a:solidFill>
                  <a:schemeClr val="l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>
            <a:spLocks noGrp="1"/>
          </p:cNvSpPr>
          <p:nvPr>
            <p:ph type="pic" idx="2"/>
          </p:nvPr>
        </p:nvSpPr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">
  <p:cSld name="CUSTOM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78" name="Google Shape;78;p14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Code Right">
  <p:cSld name="CUSTOM_1_3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3990950" y="0"/>
            <a:ext cx="5143500" cy="515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4" name="Google Shape;84;p15"/>
          <p:cNvSpPr txBox="1">
            <a:spLocks noGrp="1"/>
          </p:cNvSpPr>
          <p:nvPr>
            <p:ph type="body" idx="2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: Top heading">
  <p:cSld name="CUSTOM_1_2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>
            <a:off x="295250" y="496850"/>
            <a:ext cx="3592200" cy="6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body" idx="1"/>
          </p:nvPr>
        </p:nvSpPr>
        <p:spPr>
          <a:xfrm>
            <a:off x="295250" y="1108375"/>
            <a:ext cx="3634800" cy="3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89" name="Google Shape;89;p16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: Heading only">
  <p:cSld name="CUSTOM_1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295250" y="1077950"/>
            <a:ext cx="3592200" cy="29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7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311700" y="109423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Font typeface="Public Sans Light"/>
              <a:buChar char="●"/>
              <a:defRPr sz="2400" b="0">
                <a:latin typeface="Public Sans Light"/>
                <a:ea typeface="Public Sans Light"/>
                <a:cs typeface="Public Sans Light"/>
                <a:sym typeface="Public Sans Light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2"/>
          </p:nvPr>
        </p:nvSpPr>
        <p:spPr>
          <a:xfrm>
            <a:off x="311700" y="2135550"/>
            <a:ext cx="8520600" cy="22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head">
  <p:cSld name="TITLE_AND_BODY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elcome">
  <p:cSld name="TITLE_1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Public Sans"/>
              <a:buNone/>
              <a:defRPr sz="4000" b="1">
                <a:latin typeface="Public Sans"/>
                <a:ea typeface="Public Sans"/>
                <a:cs typeface="Public Sans"/>
                <a:sym typeface="Public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ublic Sans Thin"/>
              <a:buNone/>
              <a:defRPr sz="40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" name="Google Shape;18;p3"/>
          <p:cNvSpPr>
            <a:spLocks noGrp="1"/>
          </p:cNvSpPr>
          <p:nvPr>
            <p:ph type="pic" idx="2"/>
          </p:nvPr>
        </p:nvSpPr>
        <p:spPr>
          <a:xfrm>
            <a:off x="3898200" y="3464650"/>
            <a:ext cx="1347600" cy="167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BLANK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22"/>
          <p:cNvSpPr>
            <a:spLocks noGrp="1"/>
          </p:cNvSpPr>
          <p:nvPr>
            <p:ph type="pic" idx="2"/>
          </p:nvPr>
        </p:nvSpPr>
        <p:spPr>
          <a:xfrm>
            <a:off x="-47134" y="-668034"/>
            <a:ext cx="9229800" cy="51918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xfrm>
            <a:off x="77150" y="4673709"/>
            <a:ext cx="81795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CUSTOM_5">
    <p:bg>
      <p:bgPr>
        <a:solidFill>
          <a:schemeClr val="dk2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17" name="Google Shape;117;p23" descr="A colorful collection of human avatar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5172" y="3720369"/>
            <a:ext cx="8120741" cy="142313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6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0" name="Google Shape;120;p24"/>
          <p:cNvCxnSpPr/>
          <p:nvPr/>
        </p:nvCxnSpPr>
        <p:spPr>
          <a:xfrm>
            <a:off x="683089" y="2514604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1" name="Google Shape;121;p24"/>
          <p:cNvCxnSpPr/>
          <p:nvPr/>
        </p:nvCxnSpPr>
        <p:spPr>
          <a:xfrm>
            <a:off x="683089" y="3167746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2" name="Google Shape;122;p24"/>
          <p:cNvCxnSpPr/>
          <p:nvPr/>
        </p:nvCxnSpPr>
        <p:spPr>
          <a:xfrm>
            <a:off x="683089" y="37991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3" name="Google Shape;123;p24"/>
          <p:cNvCxnSpPr/>
          <p:nvPr/>
        </p:nvCxnSpPr>
        <p:spPr>
          <a:xfrm>
            <a:off x="683089" y="44087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4" name="Google Shape;124;p24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ublic Sans Thin"/>
              <a:buNone/>
              <a:defRPr sz="24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ublic Sans Thin"/>
              <a:buChar char="●"/>
              <a:defRPr sz="28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marL="914400" lvl="1" indent="-317500" rtl="0">
              <a:spcBef>
                <a:spcPts val="13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27" name="Google Shape;127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1121" y="2646250"/>
            <a:ext cx="387637" cy="387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204" y="3272477"/>
            <a:ext cx="424554" cy="41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0279" y="3930215"/>
            <a:ext cx="396866" cy="369178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3" name="Google Shape;133;p2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4" name="Google Shape;134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565E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Quote">
  <p:cSld name="Big Quote">
    <p:bg>
      <p:bgPr>
        <a:solidFill>
          <a:schemeClr val="lt1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>
            <a:spLocks noGrp="1"/>
          </p:cNvSpPr>
          <p:nvPr>
            <p:ph type="title"/>
          </p:nvPr>
        </p:nvSpPr>
        <p:spPr>
          <a:xfrm>
            <a:off x="683631" y="1077686"/>
            <a:ext cx="7775100" cy="20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alibri"/>
              <a:buNone/>
              <a:defRPr sz="2700" b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7"/>
          <p:cNvSpPr txBox="1">
            <a:spLocks noGrp="1"/>
          </p:cNvSpPr>
          <p:nvPr>
            <p:ph type="body" idx="1"/>
          </p:nvPr>
        </p:nvSpPr>
        <p:spPr>
          <a:xfrm>
            <a:off x="683581" y="3465668"/>
            <a:ext cx="7776900" cy="10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3180B0"/>
              </a:buClr>
              <a:buSzPts val="1500"/>
              <a:buFont typeface="Arial"/>
              <a:buChar char="​"/>
              <a:defRPr sz="1500" b="1" i="0">
                <a:solidFill>
                  <a:srgbClr val="3180B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048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4D565E"/>
              </a:buClr>
              <a:buSzPts val="1200"/>
              <a:buFont typeface="Arial"/>
              <a:buChar char="​"/>
              <a:defRPr sz="1200" b="1">
                <a:solidFill>
                  <a:srgbClr val="4D565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00037" algn="l" rtl="0">
              <a:lnSpc>
                <a:spcPct val="95000"/>
              </a:lnSpc>
              <a:spcBef>
                <a:spcPts val="150"/>
              </a:spcBef>
              <a:spcAft>
                <a:spcPts val="0"/>
              </a:spcAft>
              <a:buClr>
                <a:srgbClr val="4D565E"/>
              </a:buClr>
              <a:buSzPts val="1125"/>
              <a:buFont typeface="Arial"/>
              <a:buChar char="​"/>
              <a:defRPr sz="1125">
                <a:solidFill>
                  <a:srgbClr val="4D565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00037" algn="l" rtl="0">
              <a:lnSpc>
                <a:spcPct val="95000"/>
              </a:lnSpc>
              <a:spcBef>
                <a:spcPts val="150"/>
              </a:spcBef>
              <a:spcAft>
                <a:spcPts val="0"/>
              </a:spcAft>
              <a:buClr>
                <a:srgbClr val="4D565E"/>
              </a:buClr>
              <a:buSzPts val="1125"/>
              <a:buFont typeface="Arial"/>
              <a:buChar char="​"/>
              <a:defRPr sz="1125">
                <a:solidFill>
                  <a:srgbClr val="4D565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00037" algn="l" rtl="0">
              <a:lnSpc>
                <a:spcPct val="95000"/>
              </a:lnSpc>
              <a:spcBef>
                <a:spcPts val="150"/>
              </a:spcBef>
              <a:spcAft>
                <a:spcPts val="0"/>
              </a:spcAft>
              <a:buClr>
                <a:srgbClr val="4D565E"/>
              </a:buClr>
              <a:buSzPts val="1125"/>
              <a:buFont typeface="Arial"/>
              <a:buChar char="​"/>
              <a:defRPr sz="1125">
                <a:solidFill>
                  <a:srgbClr val="4D565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140" name="Google Shape;140;p27"/>
          <p:cNvGrpSpPr/>
          <p:nvPr/>
        </p:nvGrpSpPr>
        <p:grpSpPr>
          <a:xfrm>
            <a:off x="683609" y="918423"/>
            <a:ext cx="7777014" cy="2363336"/>
            <a:chOff x="914400" y="1732950"/>
            <a:chExt cx="7316788" cy="2672550"/>
          </a:xfrm>
        </p:grpSpPr>
        <p:cxnSp>
          <p:nvCxnSpPr>
            <p:cNvPr id="141" name="Google Shape;141;p27"/>
            <p:cNvCxnSpPr/>
            <p:nvPr/>
          </p:nvCxnSpPr>
          <p:spPr>
            <a:xfrm>
              <a:off x="914400" y="1732950"/>
              <a:ext cx="7315200" cy="0"/>
            </a:xfrm>
            <a:prstGeom prst="straightConnector1">
              <a:avLst/>
            </a:prstGeom>
            <a:noFill/>
            <a:ln w="9525" cap="flat" cmpd="sng">
              <a:solidFill>
                <a:srgbClr val="8F99A3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2" name="Google Shape;142;p27"/>
            <p:cNvSpPr/>
            <p:nvPr/>
          </p:nvSpPr>
          <p:spPr>
            <a:xfrm>
              <a:off x="915988" y="4302313"/>
              <a:ext cx="7315200" cy="103187"/>
            </a:xfrm>
            <a:custGeom>
              <a:avLst/>
              <a:gdLst/>
              <a:ahLst/>
              <a:cxnLst/>
              <a:rect l="l" t="t" r="r" b="b"/>
              <a:pathLst>
                <a:path w="4608" h="65" extrusionOk="0">
                  <a:moveTo>
                    <a:pt x="0" y="0"/>
                  </a:moveTo>
                  <a:lnTo>
                    <a:pt x="224" y="0"/>
                  </a:lnTo>
                  <a:lnTo>
                    <a:pt x="286" y="65"/>
                  </a:lnTo>
                  <a:lnTo>
                    <a:pt x="349" y="0"/>
                  </a:lnTo>
                  <a:lnTo>
                    <a:pt x="4608" y="0"/>
                  </a:lnTo>
                </a:path>
              </a:pathLst>
            </a:custGeom>
            <a:noFill/>
            <a:ln w="9525" cap="flat" cmpd="sng">
              <a:solidFill>
                <a:srgbClr val="8F99A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ody page - 2 text areas">
  <p:cSld name="1_Body page - 2 text areas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565E"/>
              </a:buClr>
              <a:buSzPts val="2400"/>
              <a:buFont typeface="Open Sans"/>
              <a:buNone/>
              <a:defRPr sz="2400">
                <a:solidFill>
                  <a:srgbClr val="4D565E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8"/>
          <p:cNvSpPr txBox="1">
            <a:spLocks noGrp="1"/>
          </p:cNvSpPr>
          <p:nvPr>
            <p:ph type="body" idx="1"/>
          </p:nvPr>
        </p:nvSpPr>
        <p:spPr>
          <a:xfrm>
            <a:off x="500061" y="1185864"/>
            <a:ext cx="35862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4D565E"/>
              </a:buClr>
              <a:buSzPts val="2000"/>
              <a:buNone/>
              <a:defRPr sz="2000">
                <a:solidFill>
                  <a:srgbClr val="4D565E"/>
                </a:solidFill>
              </a:defRPr>
            </a:lvl1pPr>
            <a:lvl2pPr marL="91440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4D565E"/>
              </a:buClr>
              <a:buSzPts val="2000"/>
              <a:buChar char="▪"/>
              <a:defRPr sz="2000" b="0">
                <a:solidFill>
                  <a:srgbClr val="4D565E"/>
                </a:solidFill>
              </a:defRPr>
            </a:lvl2pPr>
            <a:lvl3pPr marL="1371600" lvl="2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4D565E"/>
              </a:buClr>
              <a:buSzPts val="1600"/>
              <a:buChar char="▪"/>
              <a:defRPr sz="1600" b="0">
                <a:solidFill>
                  <a:srgbClr val="4D565E"/>
                </a:solidFill>
              </a:defRPr>
            </a:lvl3pPr>
            <a:lvl4pPr marL="1828800" lvl="3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4D565E"/>
              </a:buClr>
              <a:buSzPts val="1200"/>
              <a:buChar char="▪"/>
              <a:defRPr sz="1200" b="0">
                <a:solidFill>
                  <a:srgbClr val="4D565E"/>
                </a:solidFill>
              </a:defRPr>
            </a:lvl4pPr>
            <a:lvl5pPr marL="2286000" lvl="4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4D565E"/>
              </a:buClr>
              <a:buSzPts val="1200"/>
              <a:buChar char="▪"/>
              <a:defRPr sz="1200" b="0">
                <a:solidFill>
                  <a:srgbClr val="4D565E"/>
                </a:solidFill>
              </a:defRPr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" name="Google Shape;152;p30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3" name="Google Shape;153;p30"/>
          <p:cNvSpPr txBox="1">
            <a:spLocks noGrp="1"/>
          </p:cNvSpPr>
          <p:nvPr>
            <p:ph type="subTitle" idx="1"/>
          </p:nvPr>
        </p:nvSpPr>
        <p:spPr>
          <a:xfrm>
            <a:off x="311700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Public Sans Thin"/>
              <a:buNone/>
              <a:defRPr sz="40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4" name="Google Shape;154;p30"/>
          <p:cNvSpPr>
            <a:spLocks noGrp="1"/>
          </p:cNvSpPr>
          <p:nvPr>
            <p:ph type="pic" idx="2"/>
          </p:nvPr>
        </p:nvSpPr>
        <p:spPr>
          <a:xfrm>
            <a:off x="3227925" y="619632"/>
            <a:ext cx="2648400" cy="2533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elcome">
  <p:cSld name="TITLE_1">
    <p:bg>
      <p:bgPr>
        <a:solidFill>
          <a:schemeClr val="dk1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" name="Google Shape;157;p31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Public Sans"/>
              <a:buNone/>
              <a:defRPr sz="4000" b="1">
                <a:latin typeface="Public Sans"/>
                <a:ea typeface="Public Sans"/>
                <a:cs typeface="Public Sans"/>
                <a:sym typeface="Public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8" name="Google Shape;158;p31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ublic Sans Thin"/>
              <a:buNone/>
              <a:defRPr sz="40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9" name="Google Shape;159;p31"/>
          <p:cNvSpPr>
            <a:spLocks noGrp="1"/>
          </p:cNvSpPr>
          <p:nvPr>
            <p:ph type="pic" idx="2"/>
          </p:nvPr>
        </p:nvSpPr>
        <p:spPr>
          <a:xfrm>
            <a:off x="3898200" y="3464650"/>
            <a:ext cx="1347600" cy="167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4 Items">
  <p:cSld name="CUSTOM_4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2"/>
          </p:nvPr>
        </p:nvSpPr>
        <p:spPr>
          <a:xfrm>
            <a:off x="668400" y="21072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3"/>
          </p:nvPr>
        </p:nvSpPr>
        <p:spPr>
          <a:xfrm>
            <a:off x="668400" y="26275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4"/>
          </p:nvPr>
        </p:nvSpPr>
        <p:spPr>
          <a:xfrm>
            <a:off x="668400" y="31456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5" name="Google Shape;25;p4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4 Items">
  <p:cSld name="CUSTOM_4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32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63" name="Google Shape;163;p32"/>
          <p:cNvSpPr txBox="1">
            <a:spLocks noGrp="1"/>
          </p:cNvSpPr>
          <p:nvPr>
            <p:ph type="body" idx="2"/>
          </p:nvPr>
        </p:nvSpPr>
        <p:spPr>
          <a:xfrm>
            <a:off x="668400" y="21072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64" name="Google Shape;164;p32"/>
          <p:cNvSpPr txBox="1">
            <a:spLocks noGrp="1"/>
          </p:cNvSpPr>
          <p:nvPr>
            <p:ph type="body" idx="3"/>
          </p:nvPr>
        </p:nvSpPr>
        <p:spPr>
          <a:xfrm>
            <a:off x="668400" y="26275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65" name="Google Shape;165;p32"/>
          <p:cNvSpPr txBox="1">
            <a:spLocks noGrp="1"/>
          </p:cNvSpPr>
          <p:nvPr>
            <p:ph type="body" idx="4"/>
          </p:nvPr>
        </p:nvSpPr>
        <p:spPr>
          <a:xfrm>
            <a:off x="668400" y="31456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66" name="Google Shape;166;p32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3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">
  <p:cSld name="CUSTOM_3_2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ublic Sans Thin"/>
              <a:buNone/>
              <a:defRPr sz="12000" b="0">
                <a:solidFill>
                  <a:schemeClr val="lt1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uest">
  <p:cSld name="CUSTOM_3_1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5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35"/>
          <p:cNvSpPr txBox="1">
            <a:spLocks noGrp="1"/>
          </p:cNvSpPr>
          <p:nvPr>
            <p:ph type="subTitle" idx="1"/>
          </p:nvPr>
        </p:nvSpPr>
        <p:spPr>
          <a:xfrm>
            <a:off x="5016000" y="1362200"/>
            <a:ext cx="38604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77" name="Google Shape;177;p35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ection">
  <p:cSld name="CUSTOM_3_1_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6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81" name="Google Shape;181;p36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te Launch">
  <p:cSld name="CUSTOM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7"/>
          <p:cNvSpPr txBox="1">
            <a:spLocks noGrp="1"/>
          </p:cNvSpPr>
          <p:nvPr>
            <p:ph type="title"/>
          </p:nvPr>
        </p:nvSpPr>
        <p:spPr>
          <a:xfrm>
            <a:off x="4376165" y="259294"/>
            <a:ext cx="42816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ublic Sans"/>
              <a:buNone/>
              <a:defRPr sz="16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37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Public Sans ExtraBold"/>
              <a:buNone/>
              <a:defRPr sz="2000" b="0">
                <a:solidFill>
                  <a:schemeClr val="l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37"/>
          <p:cNvSpPr>
            <a:spLocks noGrp="1"/>
          </p:cNvSpPr>
          <p:nvPr>
            <p:ph type="pic" idx="2"/>
          </p:nvPr>
        </p:nvSpPr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sp>
      <p:sp>
        <p:nvSpPr>
          <p:cNvPr id="187" name="Google Shape;187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">
  <p:cSld name="CUSTOM_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8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38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191" name="Google Shape;191;p38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Code Right">
  <p:cSld name="CUSTOM_1_3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9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39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195" name="Google Shape;195;p39"/>
          <p:cNvSpPr/>
          <p:nvPr/>
        </p:nvSpPr>
        <p:spPr>
          <a:xfrm>
            <a:off x="3990950" y="0"/>
            <a:ext cx="5143500" cy="515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96" name="Google Shape;196;p39"/>
          <p:cNvSpPr txBox="1">
            <a:spLocks noGrp="1"/>
          </p:cNvSpPr>
          <p:nvPr>
            <p:ph type="body" idx="2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: Top heading">
  <p:cSld name="CUSTOM_1_2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0"/>
          <p:cNvSpPr txBox="1">
            <a:spLocks noGrp="1"/>
          </p:cNvSpPr>
          <p:nvPr>
            <p:ph type="title"/>
          </p:nvPr>
        </p:nvSpPr>
        <p:spPr>
          <a:xfrm>
            <a:off x="295250" y="496850"/>
            <a:ext cx="3592200" cy="6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40"/>
          <p:cNvSpPr txBox="1">
            <a:spLocks noGrp="1"/>
          </p:cNvSpPr>
          <p:nvPr>
            <p:ph type="body" idx="1"/>
          </p:nvPr>
        </p:nvSpPr>
        <p:spPr>
          <a:xfrm>
            <a:off x="295250" y="1108375"/>
            <a:ext cx="3634800" cy="3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200" name="Google Shape;200;p40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: Heading only">
  <p:cSld name="CUSTOM_1_1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1"/>
          <p:cNvSpPr txBox="1">
            <a:spLocks noGrp="1"/>
          </p:cNvSpPr>
          <p:nvPr>
            <p:ph type="title"/>
          </p:nvPr>
        </p:nvSpPr>
        <p:spPr>
          <a:xfrm>
            <a:off x="295250" y="1077950"/>
            <a:ext cx="3592200" cy="29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41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5 Items">
  <p:cSld name="CUSTOM_4_3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668400" y="10485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668400" y="15738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3"/>
          </p:nvPr>
        </p:nvSpPr>
        <p:spPr>
          <a:xfrm>
            <a:off x="668400" y="20941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4"/>
          </p:nvPr>
        </p:nvSpPr>
        <p:spPr>
          <a:xfrm>
            <a:off x="668400" y="26122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6"/>
          </p:nvPr>
        </p:nvSpPr>
        <p:spPr>
          <a:xfrm>
            <a:off x="668400" y="313966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4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7" name="Google Shape;207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1" name="Google Shape;211;p4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2" name="Google Shape;212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CUSTOM_5">
    <p:bg>
      <p:bgPr>
        <a:solidFill>
          <a:schemeClr val="dk2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5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17" name="Google Shape;217;p45" descr="A colorful collection of human avatar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5172" y="3720369"/>
            <a:ext cx="8120741" cy="1423131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6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" name="Google Shape;220;p46"/>
          <p:cNvCxnSpPr/>
          <p:nvPr/>
        </p:nvCxnSpPr>
        <p:spPr>
          <a:xfrm>
            <a:off x="683089" y="2514604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1" name="Google Shape;221;p46"/>
          <p:cNvCxnSpPr/>
          <p:nvPr/>
        </p:nvCxnSpPr>
        <p:spPr>
          <a:xfrm>
            <a:off x="683089" y="3167746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2" name="Google Shape;222;p46"/>
          <p:cNvCxnSpPr/>
          <p:nvPr/>
        </p:nvCxnSpPr>
        <p:spPr>
          <a:xfrm>
            <a:off x="683089" y="37991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3" name="Google Shape;223;p46"/>
          <p:cNvCxnSpPr/>
          <p:nvPr/>
        </p:nvCxnSpPr>
        <p:spPr>
          <a:xfrm>
            <a:off x="683089" y="44087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4" name="Google Shape;224;p46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ublic Sans Thin"/>
              <a:buNone/>
              <a:defRPr sz="24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46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46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ublic Sans Thin"/>
              <a:buChar char="●"/>
              <a:defRPr sz="28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marL="914400" lvl="1" indent="-317500" rtl="0">
              <a:spcBef>
                <a:spcPts val="13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27" name="Google Shape;227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1121" y="2646250"/>
            <a:ext cx="387637" cy="387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204" y="3272477"/>
            <a:ext cx="424554" cy="41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4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0279" y="3930215"/>
            <a:ext cx="396866" cy="369178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mple title and text">
  <p:cSld name="CUSTOM_4_2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list">
  <p:cSld name="CUSTOM_4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93192" y="310896"/>
            <a:ext cx="82626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633125" y="1420075"/>
            <a:ext cx="7842600" cy="29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low: 3 items">
  <p:cSld name="CUSTOM_4_1_1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390266" y="308875"/>
            <a:ext cx="82626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1"/>
          </p:nvPr>
        </p:nvSpPr>
        <p:spPr>
          <a:xfrm>
            <a:off x="465950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2"/>
          </p:nvPr>
        </p:nvSpPr>
        <p:spPr>
          <a:xfrm>
            <a:off x="4659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pic>
        <p:nvPicPr>
          <p:cNvPr id="48" name="Google Shape;48;p8" title="Forward arrow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64646" y="2008213"/>
            <a:ext cx="212675" cy="212675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8"/>
          <p:cNvSpPr txBox="1">
            <a:spLocks noGrp="1"/>
          </p:cNvSpPr>
          <p:nvPr>
            <p:ph type="body" idx="3"/>
          </p:nvPr>
        </p:nvSpPr>
        <p:spPr>
          <a:xfrm>
            <a:off x="3343457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4"/>
          </p:nvPr>
        </p:nvSpPr>
        <p:spPr>
          <a:xfrm>
            <a:off x="33434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pic>
        <p:nvPicPr>
          <p:cNvPr id="51" name="Google Shape;51;p8" title="Forward arrow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938921" y="2008213"/>
            <a:ext cx="212675" cy="212675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8"/>
          <p:cNvSpPr txBox="1">
            <a:spLocks noGrp="1"/>
          </p:cNvSpPr>
          <p:nvPr>
            <p:ph type="body" idx="5"/>
          </p:nvPr>
        </p:nvSpPr>
        <p:spPr>
          <a:xfrm>
            <a:off x="6220964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6"/>
          </p:nvPr>
        </p:nvSpPr>
        <p:spPr>
          <a:xfrm>
            <a:off x="62209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3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">
  <p:cSld name="CUSTOM_3_2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ublic Sans Thin"/>
              <a:buNone/>
              <a:defRPr sz="12000" b="0">
                <a:solidFill>
                  <a:schemeClr val="lt1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ublic Sans ExtraBold"/>
              <a:buNone/>
              <a:defRPr sz="28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ublic Sans"/>
              <a:buChar char="●"/>
              <a:defRPr sz="1800"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</a:defRPr>
            </a:lvl1pPr>
            <a:lvl2pPr lvl="1" algn="r">
              <a:buNone/>
              <a:defRPr sz="1000">
                <a:solidFill>
                  <a:schemeClr val="lt1"/>
                </a:solidFill>
              </a:defRPr>
            </a:lvl2pPr>
            <a:lvl3pPr lvl="2" algn="r">
              <a:buNone/>
              <a:defRPr sz="1000">
                <a:solidFill>
                  <a:schemeClr val="lt1"/>
                </a:solidFill>
              </a:defRPr>
            </a:lvl3pPr>
            <a:lvl4pPr lvl="3" algn="r">
              <a:buNone/>
              <a:defRPr sz="1000">
                <a:solidFill>
                  <a:schemeClr val="lt1"/>
                </a:solidFill>
              </a:defRPr>
            </a:lvl4pPr>
            <a:lvl5pPr lvl="4" algn="r">
              <a:buNone/>
              <a:defRPr sz="1000">
                <a:solidFill>
                  <a:schemeClr val="lt1"/>
                </a:solidFill>
              </a:defRPr>
            </a:lvl5pPr>
            <a:lvl6pPr lvl="5" algn="r">
              <a:buNone/>
              <a:defRPr sz="1000">
                <a:solidFill>
                  <a:schemeClr val="lt1"/>
                </a:solidFill>
              </a:defRPr>
            </a:lvl6pPr>
            <a:lvl7pPr lvl="6" algn="r">
              <a:buNone/>
              <a:defRPr sz="1000">
                <a:solidFill>
                  <a:schemeClr val="lt1"/>
                </a:solidFill>
              </a:defRPr>
            </a:lvl7pPr>
            <a:lvl8pPr lvl="7" algn="r">
              <a:buNone/>
              <a:defRPr sz="1000">
                <a:solidFill>
                  <a:schemeClr val="lt1"/>
                </a:solidFill>
              </a:defRPr>
            </a:lvl8pPr>
            <a:lvl9pPr lvl="8" algn="r"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ublic Sans ExtraBold"/>
              <a:buNone/>
              <a:defRPr sz="28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ublic Sans"/>
              <a:buChar char="●"/>
              <a:defRPr sz="1800"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  <p:sp>
        <p:nvSpPr>
          <p:cNvPr id="149" name="Google Shape;149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1"/>
                </a:solidFill>
              </a:defRPr>
            </a:lvl1pPr>
            <a:lvl2pPr lvl="1" algn="r" rtl="0">
              <a:buNone/>
              <a:defRPr sz="1000">
                <a:solidFill>
                  <a:schemeClr val="lt1"/>
                </a:solidFill>
              </a:defRPr>
            </a:lvl2pPr>
            <a:lvl3pPr lvl="2" algn="r" rtl="0">
              <a:buNone/>
              <a:defRPr sz="1000">
                <a:solidFill>
                  <a:schemeClr val="lt1"/>
                </a:solidFill>
              </a:defRPr>
            </a:lvl3pPr>
            <a:lvl4pPr lvl="3" algn="r" rtl="0">
              <a:buNone/>
              <a:defRPr sz="1000">
                <a:solidFill>
                  <a:schemeClr val="lt1"/>
                </a:solidFill>
              </a:defRPr>
            </a:lvl4pPr>
            <a:lvl5pPr lvl="4" algn="r" rtl="0">
              <a:buNone/>
              <a:defRPr sz="1000">
                <a:solidFill>
                  <a:schemeClr val="lt1"/>
                </a:solidFill>
              </a:defRPr>
            </a:lvl5pPr>
            <a:lvl6pPr lvl="5" algn="r" rtl="0">
              <a:buNone/>
              <a:defRPr sz="1000">
                <a:solidFill>
                  <a:schemeClr val="lt1"/>
                </a:solidFill>
              </a:defRPr>
            </a:lvl6pPr>
            <a:lvl7pPr lvl="6" algn="r" rtl="0">
              <a:buNone/>
              <a:defRPr sz="1000">
                <a:solidFill>
                  <a:schemeClr val="lt1"/>
                </a:solidFill>
              </a:defRPr>
            </a:lvl7pPr>
            <a:lvl8pPr lvl="7" algn="r" rtl="0">
              <a:buNone/>
              <a:defRPr sz="1000">
                <a:solidFill>
                  <a:schemeClr val="lt1"/>
                </a:solidFill>
              </a:defRPr>
            </a:lvl8pPr>
            <a:lvl9pPr lvl="8" algn="r" rtl="0"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ac.gov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7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USWDS Monthly Call</a:t>
            </a:r>
            <a:endParaRPr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236" name="Google Shape;236;p47"/>
          <p:cNvSpPr txBox="1">
            <a:spLocks noGrp="1"/>
          </p:cNvSpPr>
          <p:nvPr>
            <p:ph type="subTitle" idx="1"/>
          </p:nvPr>
        </p:nvSpPr>
        <p:spPr>
          <a:xfrm>
            <a:off x="311575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 2024</a:t>
            </a:r>
            <a:endParaRPr/>
          </a:p>
        </p:txBody>
      </p:sp>
      <p:pic>
        <p:nvPicPr>
          <p:cNvPr id="237" name="Google Shape;237;p47" descr="USWDS logo: Five triangles forming a pentagon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465" r="455"/>
          <a:stretch/>
        </p:blipFill>
        <p:spPr>
          <a:xfrm>
            <a:off x="3227925" y="619632"/>
            <a:ext cx="2648400" cy="2533200"/>
          </a:xfrm>
          <a:prstGeom prst="rect">
            <a:avLst/>
          </a:prstGeom>
        </p:spPr>
      </p:pic>
      <p:sp>
        <p:nvSpPr>
          <p:cNvPr id="239" name="Google Shape;239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Accessibility test update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Character Count, Prose, Tag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301" name="Google Shape;301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Global Accessibility </a:t>
            </a:r>
            <a:br>
              <a:rPr lang="en" dirty="0">
                <a:solidFill>
                  <a:schemeClr val="lt1"/>
                </a:solidFill>
              </a:rPr>
            </a:br>
            <a:r>
              <a:rPr lang="en" dirty="0">
                <a:solidFill>
                  <a:schemeClr val="lt1"/>
                </a:solidFill>
              </a:rPr>
              <a:t>Awareness Day</a:t>
            </a:r>
            <a:endParaRPr dirty="0"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grpSp>
        <p:nvGrpSpPr>
          <p:cNvPr id="308" name="Google Shape;308;p57" descr="Illustrated sparkles"/>
          <p:cNvGrpSpPr/>
          <p:nvPr/>
        </p:nvGrpSpPr>
        <p:grpSpPr>
          <a:xfrm>
            <a:off x="421989" y="306761"/>
            <a:ext cx="8283137" cy="4497703"/>
            <a:chOff x="478713" y="329650"/>
            <a:chExt cx="8283137" cy="4497703"/>
          </a:xfrm>
        </p:grpSpPr>
        <p:grpSp>
          <p:nvGrpSpPr>
            <p:cNvPr id="309" name="Google Shape;309;p57"/>
            <p:cNvGrpSpPr/>
            <p:nvPr/>
          </p:nvGrpSpPr>
          <p:grpSpPr>
            <a:xfrm>
              <a:off x="1395050" y="801925"/>
              <a:ext cx="530700" cy="530700"/>
              <a:chOff x="1395050" y="801925"/>
              <a:chExt cx="530700" cy="530700"/>
            </a:xfrm>
          </p:grpSpPr>
          <p:cxnSp>
            <p:nvCxnSpPr>
              <p:cNvPr id="310" name="Google Shape;310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1" name="Google Shape;311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2" name="Google Shape;312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3" name="Google Shape;313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14" name="Google Shape;314;p57"/>
            <p:cNvGrpSpPr/>
            <p:nvPr/>
          </p:nvGrpSpPr>
          <p:grpSpPr>
            <a:xfrm>
              <a:off x="567325" y="2437900"/>
              <a:ext cx="530700" cy="530700"/>
              <a:chOff x="1395050" y="801925"/>
              <a:chExt cx="530700" cy="530700"/>
            </a:xfrm>
          </p:grpSpPr>
          <p:cxnSp>
            <p:nvCxnSpPr>
              <p:cNvPr id="315" name="Google Shape;315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6" name="Google Shape;316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7" name="Google Shape;317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8" name="Google Shape;318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19" name="Google Shape;319;p57"/>
            <p:cNvGrpSpPr/>
            <p:nvPr/>
          </p:nvGrpSpPr>
          <p:grpSpPr>
            <a:xfrm>
              <a:off x="2105950" y="3655150"/>
              <a:ext cx="530700" cy="530700"/>
              <a:chOff x="1395050" y="801925"/>
              <a:chExt cx="530700" cy="530700"/>
            </a:xfrm>
          </p:grpSpPr>
          <p:cxnSp>
            <p:nvCxnSpPr>
              <p:cNvPr id="320" name="Google Shape;320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1" name="Google Shape;321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2" name="Google Shape;322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3" name="Google Shape;323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24" name="Google Shape;324;p57"/>
            <p:cNvGrpSpPr/>
            <p:nvPr/>
          </p:nvGrpSpPr>
          <p:grpSpPr>
            <a:xfrm>
              <a:off x="4482025" y="445025"/>
              <a:ext cx="530700" cy="530700"/>
              <a:chOff x="1395050" y="801925"/>
              <a:chExt cx="530700" cy="530700"/>
            </a:xfrm>
          </p:grpSpPr>
          <p:cxnSp>
            <p:nvCxnSpPr>
              <p:cNvPr id="325" name="Google Shape;325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6" name="Google Shape;326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7" name="Google Shape;327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8" name="Google Shape;328;p57" descr="Illustrated sparkles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29" name="Google Shape;329;p57"/>
            <p:cNvGrpSpPr/>
            <p:nvPr/>
          </p:nvGrpSpPr>
          <p:grpSpPr>
            <a:xfrm>
              <a:off x="5855075" y="3551450"/>
              <a:ext cx="530700" cy="530700"/>
              <a:chOff x="1395050" y="801925"/>
              <a:chExt cx="530700" cy="530700"/>
            </a:xfrm>
          </p:grpSpPr>
          <p:cxnSp>
            <p:nvCxnSpPr>
              <p:cNvPr id="330" name="Google Shape;330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1" name="Google Shape;331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2" name="Google Shape;332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3" name="Google Shape;333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34" name="Google Shape;334;p57"/>
            <p:cNvGrpSpPr/>
            <p:nvPr/>
          </p:nvGrpSpPr>
          <p:grpSpPr>
            <a:xfrm>
              <a:off x="4881275" y="4082150"/>
              <a:ext cx="530700" cy="530700"/>
              <a:chOff x="1395050" y="801925"/>
              <a:chExt cx="530700" cy="530700"/>
            </a:xfrm>
          </p:grpSpPr>
          <p:cxnSp>
            <p:nvCxnSpPr>
              <p:cNvPr id="335" name="Google Shape;335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6" name="Google Shape;336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7" name="Google Shape;337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8" name="Google Shape;338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39" name="Google Shape;339;p57"/>
            <p:cNvGrpSpPr/>
            <p:nvPr/>
          </p:nvGrpSpPr>
          <p:grpSpPr>
            <a:xfrm>
              <a:off x="7822150" y="1121800"/>
              <a:ext cx="530700" cy="530700"/>
              <a:chOff x="1395050" y="801925"/>
              <a:chExt cx="530700" cy="530700"/>
            </a:xfrm>
          </p:grpSpPr>
          <p:cxnSp>
            <p:nvCxnSpPr>
              <p:cNvPr id="340" name="Google Shape;340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1" name="Google Shape;341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2" name="Google Shape;342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3" name="Google Shape;343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44" name="Google Shape;344;p57"/>
            <p:cNvGrpSpPr/>
            <p:nvPr/>
          </p:nvGrpSpPr>
          <p:grpSpPr>
            <a:xfrm>
              <a:off x="8231150" y="2825950"/>
              <a:ext cx="530700" cy="530700"/>
              <a:chOff x="1395050" y="801925"/>
              <a:chExt cx="530700" cy="530700"/>
            </a:xfrm>
          </p:grpSpPr>
          <p:cxnSp>
            <p:nvCxnSpPr>
              <p:cNvPr id="345" name="Google Shape;345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6" name="Google Shape;346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7" name="Google Shape;347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8" name="Google Shape;348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49" name="Google Shape;349;p57"/>
            <p:cNvGrpSpPr/>
            <p:nvPr/>
          </p:nvGrpSpPr>
          <p:grpSpPr>
            <a:xfrm>
              <a:off x="5855075" y="1227196"/>
              <a:ext cx="319906" cy="319906"/>
              <a:chOff x="1395050" y="801925"/>
              <a:chExt cx="530700" cy="530700"/>
            </a:xfrm>
          </p:grpSpPr>
          <p:cxnSp>
            <p:nvCxnSpPr>
              <p:cNvPr id="350" name="Google Shape;350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1" name="Google Shape;351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2" name="Google Shape;352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3" name="Google Shape;353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54" name="Google Shape;354;p57"/>
            <p:cNvGrpSpPr/>
            <p:nvPr/>
          </p:nvGrpSpPr>
          <p:grpSpPr>
            <a:xfrm>
              <a:off x="3040775" y="1081121"/>
              <a:ext cx="319906" cy="319906"/>
              <a:chOff x="1395050" y="801925"/>
              <a:chExt cx="530700" cy="530700"/>
            </a:xfrm>
          </p:grpSpPr>
          <p:cxnSp>
            <p:nvCxnSpPr>
              <p:cNvPr id="355" name="Google Shape;355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6" name="Google Shape;356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7" name="Google Shape;357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8" name="Google Shape;358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59" name="Google Shape;359;p57"/>
            <p:cNvGrpSpPr/>
            <p:nvPr/>
          </p:nvGrpSpPr>
          <p:grpSpPr>
            <a:xfrm>
              <a:off x="672725" y="341021"/>
              <a:ext cx="319906" cy="319906"/>
              <a:chOff x="1395050" y="801925"/>
              <a:chExt cx="530700" cy="530700"/>
            </a:xfrm>
          </p:grpSpPr>
          <p:cxnSp>
            <p:nvCxnSpPr>
              <p:cNvPr id="360" name="Google Shape;360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1" name="Google Shape;361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2" name="Google Shape;362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3" name="Google Shape;363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64" name="Google Shape;364;p57"/>
            <p:cNvGrpSpPr/>
            <p:nvPr/>
          </p:nvGrpSpPr>
          <p:grpSpPr>
            <a:xfrm>
              <a:off x="1605850" y="2968596"/>
              <a:ext cx="319906" cy="319906"/>
              <a:chOff x="1395050" y="801925"/>
              <a:chExt cx="530700" cy="530700"/>
            </a:xfrm>
          </p:grpSpPr>
          <p:cxnSp>
            <p:nvCxnSpPr>
              <p:cNvPr id="365" name="Google Shape;365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6" name="Google Shape;366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7" name="Google Shape;367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8" name="Google Shape;368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69" name="Google Shape;369;p57"/>
            <p:cNvGrpSpPr/>
            <p:nvPr/>
          </p:nvGrpSpPr>
          <p:grpSpPr>
            <a:xfrm>
              <a:off x="567325" y="4187546"/>
              <a:ext cx="319906" cy="319906"/>
              <a:chOff x="1395050" y="801925"/>
              <a:chExt cx="530700" cy="530700"/>
            </a:xfrm>
          </p:grpSpPr>
          <p:cxnSp>
            <p:nvCxnSpPr>
              <p:cNvPr id="370" name="Google Shape;370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1" name="Google Shape;371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2" name="Google Shape;372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3" name="Google Shape;373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74" name="Google Shape;374;p57"/>
            <p:cNvGrpSpPr/>
            <p:nvPr/>
          </p:nvGrpSpPr>
          <p:grpSpPr>
            <a:xfrm>
              <a:off x="3547150" y="3760546"/>
              <a:ext cx="319906" cy="319906"/>
              <a:chOff x="1395050" y="801925"/>
              <a:chExt cx="530700" cy="530700"/>
            </a:xfrm>
          </p:grpSpPr>
          <p:cxnSp>
            <p:nvCxnSpPr>
              <p:cNvPr id="375" name="Google Shape;375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6" name="Google Shape;376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7" name="Google Shape;377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8" name="Google Shape;378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79" name="Google Shape;379;p57"/>
            <p:cNvGrpSpPr/>
            <p:nvPr/>
          </p:nvGrpSpPr>
          <p:grpSpPr>
            <a:xfrm>
              <a:off x="2855750" y="4507446"/>
              <a:ext cx="319906" cy="319906"/>
              <a:chOff x="1395050" y="801925"/>
              <a:chExt cx="530700" cy="530700"/>
            </a:xfrm>
          </p:grpSpPr>
          <p:cxnSp>
            <p:nvCxnSpPr>
              <p:cNvPr id="380" name="Google Shape;380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1" name="Google Shape;381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2" name="Google Shape;382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3" name="Google Shape;383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84" name="Google Shape;384;p57"/>
            <p:cNvGrpSpPr/>
            <p:nvPr/>
          </p:nvGrpSpPr>
          <p:grpSpPr>
            <a:xfrm>
              <a:off x="7325500" y="4410071"/>
              <a:ext cx="319906" cy="319906"/>
              <a:chOff x="1395050" y="801925"/>
              <a:chExt cx="530700" cy="530700"/>
            </a:xfrm>
          </p:grpSpPr>
          <p:cxnSp>
            <p:nvCxnSpPr>
              <p:cNvPr id="385" name="Google Shape;385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6" name="Google Shape;386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7" name="Google Shape;387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8" name="Google Shape;388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89" name="Google Shape;389;p57"/>
            <p:cNvGrpSpPr/>
            <p:nvPr/>
          </p:nvGrpSpPr>
          <p:grpSpPr>
            <a:xfrm>
              <a:off x="7374175" y="3036746"/>
              <a:ext cx="319906" cy="319906"/>
              <a:chOff x="1395050" y="801925"/>
              <a:chExt cx="530700" cy="530700"/>
            </a:xfrm>
          </p:grpSpPr>
          <p:cxnSp>
            <p:nvCxnSpPr>
              <p:cNvPr id="390" name="Google Shape;390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1" name="Google Shape;391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2" name="Google Shape;392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3" name="Google Shape;393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94" name="Google Shape;394;p57"/>
            <p:cNvGrpSpPr/>
            <p:nvPr/>
          </p:nvGrpSpPr>
          <p:grpSpPr>
            <a:xfrm>
              <a:off x="8336613" y="523687"/>
              <a:ext cx="194024" cy="194024"/>
              <a:chOff x="1395050" y="801925"/>
              <a:chExt cx="530700" cy="530700"/>
            </a:xfrm>
          </p:grpSpPr>
          <p:cxnSp>
            <p:nvCxnSpPr>
              <p:cNvPr id="395" name="Google Shape;395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6" name="Google Shape;396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7" name="Google Shape;397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8" name="Google Shape;398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99" name="Google Shape;399;p57"/>
            <p:cNvGrpSpPr/>
            <p:nvPr/>
          </p:nvGrpSpPr>
          <p:grpSpPr>
            <a:xfrm>
              <a:off x="6759063" y="845037"/>
              <a:ext cx="194024" cy="194024"/>
              <a:chOff x="1395050" y="801925"/>
              <a:chExt cx="530700" cy="530700"/>
            </a:xfrm>
          </p:grpSpPr>
          <p:cxnSp>
            <p:nvCxnSpPr>
              <p:cNvPr id="400" name="Google Shape;400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1" name="Google Shape;401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2" name="Google Shape;402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3" name="Google Shape;403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04" name="Google Shape;404;p57"/>
            <p:cNvGrpSpPr/>
            <p:nvPr/>
          </p:nvGrpSpPr>
          <p:grpSpPr>
            <a:xfrm>
              <a:off x="3233888" y="341037"/>
              <a:ext cx="194024" cy="194024"/>
              <a:chOff x="1395050" y="801925"/>
              <a:chExt cx="530700" cy="530700"/>
            </a:xfrm>
          </p:grpSpPr>
          <p:cxnSp>
            <p:nvCxnSpPr>
              <p:cNvPr id="405" name="Google Shape;405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6" name="Google Shape;406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7" name="Google Shape;407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8" name="Google Shape;408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09" name="Google Shape;409;p57"/>
            <p:cNvGrpSpPr/>
            <p:nvPr/>
          </p:nvGrpSpPr>
          <p:grpSpPr>
            <a:xfrm>
              <a:off x="2211413" y="1290150"/>
              <a:ext cx="194024" cy="194024"/>
              <a:chOff x="1395050" y="801925"/>
              <a:chExt cx="530700" cy="530700"/>
            </a:xfrm>
          </p:grpSpPr>
          <p:cxnSp>
            <p:nvCxnSpPr>
              <p:cNvPr id="410" name="Google Shape;410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1" name="Google Shape;411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2" name="Google Shape;412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3" name="Google Shape;413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14" name="Google Shape;414;p57"/>
            <p:cNvGrpSpPr/>
            <p:nvPr/>
          </p:nvGrpSpPr>
          <p:grpSpPr>
            <a:xfrm>
              <a:off x="478713" y="1484175"/>
              <a:ext cx="194024" cy="194024"/>
              <a:chOff x="1395050" y="801925"/>
              <a:chExt cx="530700" cy="530700"/>
            </a:xfrm>
          </p:grpSpPr>
          <p:cxnSp>
            <p:nvCxnSpPr>
              <p:cNvPr id="415" name="Google Shape;415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6" name="Google Shape;416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7" name="Google Shape;417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8" name="Google Shape;418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19" name="Google Shape;419;p57"/>
            <p:cNvGrpSpPr/>
            <p:nvPr/>
          </p:nvGrpSpPr>
          <p:grpSpPr>
            <a:xfrm>
              <a:off x="1098013" y="3356650"/>
              <a:ext cx="194024" cy="194024"/>
              <a:chOff x="1395050" y="801925"/>
              <a:chExt cx="530700" cy="530700"/>
            </a:xfrm>
          </p:grpSpPr>
          <p:cxnSp>
            <p:nvCxnSpPr>
              <p:cNvPr id="420" name="Google Shape;420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1" name="Google Shape;421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2" name="Google Shape;422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3" name="Google Shape;423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24" name="Google Shape;424;p57"/>
            <p:cNvGrpSpPr/>
            <p:nvPr/>
          </p:nvGrpSpPr>
          <p:grpSpPr>
            <a:xfrm>
              <a:off x="1774475" y="4473012"/>
              <a:ext cx="194024" cy="194024"/>
              <a:chOff x="1395050" y="801925"/>
              <a:chExt cx="530700" cy="530700"/>
            </a:xfrm>
          </p:grpSpPr>
          <p:cxnSp>
            <p:nvCxnSpPr>
              <p:cNvPr id="425" name="Google Shape;425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6" name="Google Shape;426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7" name="Google Shape;427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8" name="Google Shape;428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29" name="Google Shape;429;p57"/>
            <p:cNvGrpSpPr/>
            <p:nvPr/>
          </p:nvGrpSpPr>
          <p:grpSpPr>
            <a:xfrm>
              <a:off x="4474988" y="3655162"/>
              <a:ext cx="194024" cy="194024"/>
              <a:chOff x="1395050" y="801925"/>
              <a:chExt cx="530700" cy="530700"/>
            </a:xfrm>
          </p:grpSpPr>
          <p:cxnSp>
            <p:nvCxnSpPr>
              <p:cNvPr id="430" name="Google Shape;430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1" name="Google Shape;431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2" name="Google Shape;432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3" name="Google Shape;433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34" name="Google Shape;434;p57"/>
            <p:cNvGrpSpPr/>
            <p:nvPr/>
          </p:nvGrpSpPr>
          <p:grpSpPr>
            <a:xfrm>
              <a:off x="5918013" y="4473025"/>
              <a:ext cx="194024" cy="194024"/>
              <a:chOff x="1395050" y="801925"/>
              <a:chExt cx="530700" cy="530700"/>
            </a:xfrm>
          </p:grpSpPr>
          <p:cxnSp>
            <p:nvCxnSpPr>
              <p:cNvPr id="435" name="Google Shape;435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6" name="Google Shape;436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7" name="Google Shape;437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8" name="Google Shape;438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39" name="Google Shape;439;p57"/>
            <p:cNvGrpSpPr/>
            <p:nvPr/>
          </p:nvGrpSpPr>
          <p:grpSpPr>
            <a:xfrm>
              <a:off x="6911288" y="3655150"/>
              <a:ext cx="194024" cy="194024"/>
              <a:chOff x="1395050" y="801925"/>
              <a:chExt cx="530700" cy="530700"/>
            </a:xfrm>
          </p:grpSpPr>
          <p:cxnSp>
            <p:nvCxnSpPr>
              <p:cNvPr id="440" name="Google Shape;440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1" name="Google Shape;441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2" name="Google Shape;442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3" name="Google Shape;443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4" name="Google Shape;444;p57"/>
            <p:cNvGrpSpPr/>
            <p:nvPr/>
          </p:nvGrpSpPr>
          <p:grpSpPr>
            <a:xfrm>
              <a:off x="8231138" y="4313425"/>
              <a:ext cx="194024" cy="194024"/>
              <a:chOff x="1395050" y="801925"/>
              <a:chExt cx="530700" cy="530700"/>
            </a:xfrm>
          </p:grpSpPr>
          <p:cxnSp>
            <p:nvCxnSpPr>
              <p:cNvPr id="445" name="Google Shape;445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6" name="Google Shape;446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7" name="Google Shape;447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8" name="Google Shape;448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9" name="Google Shape;449;p57"/>
            <p:cNvGrpSpPr/>
            <p:nvPr/>
          </p:nvGrpSpPr>
          <p:grpSpPr>
            <a:xfrm>
              <a:off x="7990488" y="2171050"/>
              <a:ext cx="194024" cy="194024"/>
              <a:chOff x="1395050" y="801925"/>
              <a:chExt cx="530700" cy="530700"/>
            </a:xfrm>
          </p:grpSpPr>
          <p:cxnSp>
            <p:nvCxnSpPr>
              <p:cNvPr id="450" name="Google Shape;450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51" name="Google Shape;451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52" name="Google Shape;452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53" name="Google Shape;453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4" name="Google Shape;454;p57"/>
            <p:cNvGrpSpPr/>
            <p:nvPr/>
          </p:nvGrpSpPr>
          <p:grpSpPr>
            <a:xfrm>
              <a:off x="5411963" y="329650"/>
              <a:ext cx="194024" cy="194024"/>
              <a:chOff x="1395050" y="801925"/>
              <a:chExt cx="530700" cy="530700"/>
            </a:xfrm>
          </p:grpSpPr>
          <p:cxnSp>
            <p:nvCxnSpPr>
              <p:cNvPr id="455" name="Google Shape;455;p57"/>
              <p:cNvCxnSpPr/>
              <p:nvPr/>
            </p:nvCxnSpPr>
            <p:spPr>
              <a:xfrm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56" name="Google Shape;456;p57"/>
              <p:cNvCxnSpPr/>
              <p:nvPr/>
            </p:nvCxnSpPr>
            <p:spPr>
              <a:xfrm rot="5400000">
                <a:off x="1460750" y="867625"/>
                <a:ext cx="399300" cy="399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57" name="Google Shape;457;p57"/>
              <p:cNvCxnSpPr/>
              <p:nvPr/>
            </p:nvCxnSpPr>
            <p:spPr>
              <a:xfrm rot="108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58" name="Google Shape;458;p57"/>
              <p:cNvCxnSpPr/>
              <p:nvPr/>
            </p:nvCxnSpPr>
            <p:spPr>
              <a:xfrm rot="-5400000">
                <a:off x="1395050" y="1067275"/>
                <a:ext cx="53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07" name="Google Shape;307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8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Amy Cole</a:t>
            </a:r>
            <a:endParaRPr sz="3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Public Sans Light"/>
                <a:ea typeface="Public Sans Light"/>
                <a:cs typeface="Public Sans Light"/>
                <a:sym typeface="Public Sans Light"/>
              </a:rPr>
              <a:t>she/her</a:t>
            </a:r>
            <a:endParaRPr sz="3100"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464" name="Google Shape;464;p58"/>
          <p:cNvSpPr txBox="1">
            <a:spLocks noGrp="1"/>
          </p:cNvSpPr>
          <p:nvPr>
            <p:ph type="subTitle" idx="1"/>
          </p:nvPr>
        </p:nvSpPr>
        <p:spPr>
          <a:xfrm>
            <a:off x="2969375" y="1388300"/>
            <a:ext cx="59070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  <a:t>Accessibility Specialist</a:t>
            </a:r>
            <a:b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</a:br>
            <a:r>
              <a:rPr lang="en"/>
              <a:t>USWDS Contractor</a:t>
            </a:r>
            <a:endParaRPr/>
          </a:p>
        </p:txBody>
      </p:sp>
      <p:sp>
        <p:nvSpPr>
          <p:cNvPr id="465" name="Google Shape;465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9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Alex Hull</a:t>
            </a:r>
            <a:endParaRPr sz="3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Public Sans Light"/>
                <a:ea typeface="Public Sans Light"/>
                <a:cs typeface="Public Sans Light"/>
                <a:sym typeface="Public Sans Light"/>
              </a:rPr>
              <a:t>she/her</a:t>
            </a:r>
            <a:endParaRPr sz="3100"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471" name="Google Shape;471;p59"/>
          <p:cNvSpPr txBox="1">
            <a:spLocks noGrp="1"/>
          </p:cNvSpPr>
          <p:nvPr>
            <p:ph type="subTitle" idx="1"/>
          </p:nvPr>
        </p:nvSpPr>
        <p:spPr>
          <a:xfrm>
            <a:off x="4248300" y="13883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  <a:t>Accessibility Specialist</a:t>
            </a:r>
            <a:b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</a:br>
            <a:r>
              <a:rPr lang="en"/>
              <a:t>USWDS Contractor</a:t>
            </a:r>
            <a:endParaRPr/>
          </a:p>
        </p:txBody>
      </p:sp>
      <p:sp>
        <p:nvSpPr>
          <p:cNvPr id="472" name="Google Shape;472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60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Whitney Quesenbery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Light"/>
                <a:ea typeface="Public Sans Light"/>
                <a:cs typeface="Public Sans Light"/>
                <a:sym typeface="Public Sans Light"/>
              </a:rPr>
              <a:t>she/they</a:t>
            </a:r>
            <a:endParaRPr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478" name="Google Shape;478;p60"/>
          <p:cNvSpPr txBox="1">
            <a:spLocks noGrp="1"/>
          </p:cNvSpPr>
          <p:nvPr>
            <p:ph type="subTitle" idx="1"/>
          </p:nvPr>
        </p:nvSpPr>
        <p:spPr>
          <a:xfrm>
            <a:off x="4572000" y="1388309"/>
            <a:ext cx="43044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Co-Founder &amp; Director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Center for Civic Design</a:t>
            </a:r>
            <a:endParaRPr/>
          </a:p>
        </p:txBody>
      </p:sp>
      <p:sp>
        <p:nvSpPr>
          <p:cNvPr id="479" name="Google Shape;479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61"/>
          <p:cNvSpPr txBox="1">
            <a:spLocks noGrp="1"/>
          </p:cNvSpPr>
          <p:nvPr>
            <p:ph type="title"/>
          </p:nvPr>
        </p:nvSpPr>
        <p:spPr>
          <a:xfrm>
            <a:off x="311700" y="12098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Creating accessible civic spaces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Light"/>
                <a:ea typeface="Public Sans ExtraLight"/>
                <a:cs typeface="Public Sans ExtraLight"/>
                <a:sym typeface="Public Sans ExtraLight"/>
              </a:rPr>
              <a:t>Building accessibility into </a:t>
            </a:r>
            <a:br>
              <a:rPr lang="en">
                <a:latin typeface="Public Sans ExtraLight"/>
                <a:ea typeface="Public Sans ExtraLight"/>
                <a:cs typeface="Public Sans ExtraLight"/>
                <a:sym typeface="Public Sans ExtraLight"/>
              </a:rPr>
            </a:br>
            <a:r>
              <a:rPr lang="en">
                <a:latin typeface="Public Sans ExtraLight"/>
                <a:ea typeface="Public Sans ExtraLight"/>
                <a:cs typeface="Public Sans ExtraLight"/>
                <a:sym typeface="Public Sans ExtraLight"/>
              </a:rPr>
              <a:t>voting systems</a:t>
            </a:r>
            <a:endParaRPr>
              <a:latin typeface="Public Sans ExtraLight"/>
              <a:ea typeface="Public Sans ExtraLight"/>
              <a:cs typeface="Public Sans ExtraLight"/>
              <a:sym typeface="Public Sans ExtraLight"/>
            </a:endParaRPr>
          </a:p>
        </p:txBody>
      </p:sp>
      <p:sp>
        <p:nvSpPr>
          <p:cNvPr id="485" name="Google Shape;485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62"/>
          <p:cNvSpPr txBox="1">
            <a:spLocks noGrp="1"/>
          </p:cNvSpPr>
          <p:nvPr>
            <p:ph type="title" idx="4294967295"/>
          </p:nvPr>
        </p:nvSpPr>
        <p:spPr>
          <a:xfrm>
            <a:off x="224700" y="1672500"/>
            <a:ext cx="3144300" cy="13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600" dirty="0"/>
              <a:t>Focus on the </a:t>
            </a:r>
            <a:br>
              <a:rPr lang="en" sz="2600" dirty="0"/>
            </a:br>
            <a:r>
              <a:rPr lang="en" sz="2600" dirty="0">
                <a:solidFill>
                  <a:schemeClr val="lt1"/>
                </a:solidFill>
              </a:rPr>
              <a:t>impact</a:t>
            </a:r>
            <a:r>
              <a:rPr lang="en" sz="2600" dirty="0"/>
              <a:t> on people</a:t>
            </a:r>
            <a:endParaRPr sz="26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" sz="1600" dirty="0">
                <a:latin typeface="Public Sans"/>
                <a:ea typeface="Public Sans"/>
                <a:cs typeface="Public Sans"/>
                <a:sym typeface="Public Sans"/>
              </a:rPr>
              <a:t>(not a vague severity scale)</a:t>
            </a:r>
            <a:endParaRPr sz="1600" dirty="0">
              <a:latin typeface="Public Sans"/>
              <a:ea typeface="Public Sans"/>
              <a:cs typeface="Public Sans"/>
              <a:sym typeface="Public Sans"/>
            </a:endParaRPr>
          </a:p>
        </p:txBody>
      </p:sp>
      <p:graphicFrame>
        <p:nvGraphicFramePr>
          <p:cNvPr id="493" name="Google Shape;493;p62"/>
          <p:cNvGraphicFramePr/>
          <p:nvPr>
            <p:extLst>
              <p:ext uri="{D42A27DB-BD31-4B8C-83A1-F6EECF244321}">
                <p14:modId xmlns:p14="http://schemas.microsoft.com/office/powerpoint/2010/main" val="2159688519"/>
              </p:ext>
            </p:extLst>
          </p:nvPr>
        </p:nvGraphicFramePr>
        <p:xfrm>
          <a:off x="3298525" y="358953"/>
          <a:ext cx="5304925" cy="4458682"/>
        </p:xfrm>
        <a:graphic>
          <a:graphicData uri="http://schemas.openxmlformats.org/drawingml/2006/table">
            <a:tbl>
              <a:tblPr firstRow="1">
                <a:noFill/>
                <a:tableStyleId>{FF0D6772-D2D2-460F-AA9E-D626CE09FA41}</a:tableStyleId>
              </a:tblPr>
              <a:tblGrid>
                <a:gridCol w="2148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56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4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50"/>
                        <a:buFont typeface="Arial"/>
                        <a:buNone/>
                      </a:pPr>
                      <a:r>
                        <a:rPr lang="en" u="none" strike="noStrike" cap="none" dirty="0">
                          <a:solidFill>
                            <a:schemeClr val="dk1"/>
                          </a:solidFill>
                          <a:latin typeface="Public Sans ExtraBold"/>
                          <a:ea typeface="Public Sans ExtraBold"/>
                          <a:cs typeface="Public Sans ExtraBold"/>
                          <a:sym typeface="Public Sans ExtraBold"/>
                        </a:rPr>
                        <a:t>Type of problem</a:t>
                      </a:r>
                      <a:endParaRPr u="none" strike="noStrike" cap="none" dirty="0">
                        <a:solidFill>
                          <a:schemeClr val="dk1"/>
                        </a:solidFill>
                        <a:latin typeface="Public Sans ExtraBold"/>
                        <a:ea typeface="Public Sans ExtraBold"/>
                        <a:cs typeface="Public Sans ExtraBold"/>
                        <a:sym typeface="Public Sans ExtraBold"/>
                      </a:endParaRPr>
                    </a:p>
                  </a:txBody>
                  <a:tcPr marL="182875" marR="182875" marT="137150" marB="1371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50"/>
                        <a:buFont typeface="Arial"/>
                        <a:buNone/>
                      </a:pPr>
                      <a:r>
                        <a:rPr lang="en" u="none" strike="noStrike" cap="none" dirty="0">
                          <a:solidFill>
                            <a:schemeClr val="dk1"/>
                          </a:solidFill>
                          <a:latin typeface="Public Sans ExtraBold"/>
                          <a:ea typeface="Public Sans ExtraBold"/>
                          <a:cs typeface="Public Sans ExtraBold"/>
                          <a:sym typeface="Public Sans ExtraBold"/>
                        </a:rPr>
                        <a:t>What it means</a:t>
                      </a:r>
                      <a:endParaRPr u="none" strike="noStrike" cap="none" dirty="0">
                        <a:solidFill>
                          <a:schemeClr val="dk1"/>
                        </a:solidFill>
                        <a:latin typeface="Public Sans ExtraBold"/>
                        <a:ea typeface="Public Sans ExtraBold"/>
                        <a:cs typeface="Public Sans ExtraBold"/>
                        <a:sym typeface="Public Sans ExtraBold"/>
                      </a:endParaRPr>
                    </a:p>
                  </a:txBody>
                  <a:tcPr marL="182875" marR="182875" marT="137150" marB="1371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31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u="none" strike="noStrike" cap="none">
                          <a:solidFill>
                            <a:schemeClr val="dk1"/>
                          </a:solidFill>
                          <a:latin typeface="Public Sans ExtraBold"/>
                          <a:ea typeface="Public Sans ExtraBold"/>
                          <a:cs typeface="Public Sans ExtraBold"/>
                          <a:sym typeface="Public Sans ExtraBold"/>
                        </a:rPr>
                        <a:t>Slammed doors</a:t>
                      </a:r>
                      <a:br>
                        <a:rPr lang="en" u="none" strike="noStrike" cap="none">
                          <a:solidFill>
                            <a:schemeClr val="dk1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</a:br>
                      <a:r>
                        <a:rPr lang="en" u="none" strike="noStrike" cap="none">
                          <a:solidFill>
                            <a:schemeClr val="dk1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(critical)</a:t>
                      </a:r>
                      <a:endParaRPr u="none" strike="noStrike" cap="none">
                        <a:solidFill>
                          <a:schemeClr val="dk1"/>
                        </a:solidFill>
                        <a:latin typeface="Public Sans"/>
                        <a:ea typeface="Public Sans"/>
                        <a:cs typeface="Public Sans"/>
                        <a:sym typeface="Public Sans"/>
                      </a:endParaRPr>
                    </a:p>
                  </a:txBody>
                  <a:tcPr marL="182875" marR="182875" marT="137150" marB="137150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u="none" strike="noStrike" cap="none">
                          <a:solidFill>
                            <a:schemeClr val="dk1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Barriers that stop someone from using an app or feature successfully – or at all</a:t>
                      </a:r>
                      <a:endParaRPr u="none" strike="noStrike" cap="none">
                        <a:solidFill>
                          <a:schemeClr val="dk1"/>
                        </a:solidFill>
                        <a:latin typeface="Public Sans"/>
                        <a:ea typeface="Public Sans"/>
                        <a:cs typeface="Public Sans"/>
                        <a:sym typeface="Public Sans"/>
                      </a:endParaRPr>
                    </a:p>
                  </a:txBody>
                  <a:tcPr marL="182875" marR="182875" marT="137150" marB="137150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31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u="none" strike="noStrike" cap="none">
                          <a:solidFill>
                            <a:schemeClr val="dk1"/>
                          </a:solidFill>
                          <a:latin typeface="Public Sans ExtraBold"/>
                          <a:ea typeface="Public Sans ExtraBold"/>
                          <a:cs typeface="Public Sans ExtraBold"/>
                          <a:sym typeface="Public Sans ExtraBold"/>
                        </a:rPr>
                        <a:t>Frustrating</a:t>
                      </a:r>
                      <a:br>
                        <a:rPr lang="en" u="none" strike="noStrike" cap="none">
                          <a:solidFill>
                            <a:schemeClr val="dk1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</a:br>
                      <a:r>
                        <a:rPr lang="en" u="none" strike="noStrike" cap="none">
                          <a:solidFill>
                            <a:schemeClr val="dk1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(serious)</a:t>
                      </a:r>
                      <a:endParaRPr u="none" strike="noStrike" cap="none">
                        <a:solidFill>
                          <a:schemeClr val="dk1"/>
                        </a:solidFill>
                        <a:latin typeface="Public Sans"/>
                        <a:ea typeface="Public Sans"/>
                        <a:cs typeface="Public Sans"/>
                        <a:sym typeface="Public Sans"/>
                      </a:endParaRPr>
                    </a:p>
                  </a:txBody>
                  <a:tcPr marL="182875" marR="182875" marT="137150" marB="137150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u="none" strike="noStrike" cap="none">
                          <a:solidFill>
                            <a:schemeClr val="dk1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Problems that slow someone down, or force them into  work-arounds</a:t>
                      </a:r>
                      <a:endParaRPr u="none" strike="noStrike" cap="none">
                        <a:solidFill>
                          <a:schemeClr val="dk1"/>
                        </a:solidFill>
                        <a:latin typeface="Public Sans"/>
                        <a:ea typeface="Public Sans"/>
                        <a:cs typeface="Public Sans"/>
                        <a:sym typeface="Public Sans"/>
                      </a:endParaRPr>
                    </a:p>
                  </a:txBody>
                  <a:tcPr marL="182875" marR="182875" marT="137150" marB="137150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31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u="none" strike="noStrike" cap="none">
                          <a:solidFill>
                            <a:schemeClr val="dk1"/>
                          </a:solidFill>
                          <a:latin typeface="Public Sans ExtraBold"/>
                          <a:ea typeface="Public Sans ExtraBold"/>
                          <a:cs typeface="Public Sans ExtraBold"/>
                          <a:sym typeface="Public Sans ExtraBold"/>
                        </a:rPr>
                        <a:t>Annoying</a:t>
                      </a:r>
                      <a:br>
                        <a:rPr lang="en" u="none" strike="noStrike" cap="none">
                          <a:solidFill>
                            <a:schemeClr val="dk1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</a:br>
                      <a:r>
                        <a:rPr lang="en" u="none" strike="noStrike" cap="none">
                          <a:solidFill>
                            <a:schemeClr val="dk1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(moderate)</a:t>
                      </a:r>
                      <a:endParaRPr u="none" strike="noStrike" cap="none">
                        <a:solidFill>
                          <a:schemeClr val="dk1"/>
                        </a:solidFill>
                        <a:latin typeface="Public Sans"/>
                        <a:ea typeface="Public Sans"/>
                        <a:cs typeface="Public Sans"/>
                        <a:sym typeface="Public Sans"/>
                      </a:endParaRPr>
                    </a:p>
                  </a:txBody>
                  <a:tcPr marL="182875" marR="182875" marT="137150" marB="137150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u="none" strike="noStrike" cap="none">
                          <a:solidFill>
                            <a:schemeClr val="dk1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Things that make the experience less pleasant (maybe even enough to leave)</a:t>
                      </a:r>
                      <a:endParaRPr u="none" strike="noStrike" cap="none">
                        <a:solidFill>
                          <a:schemeClr val="dk1"/>
                        </a:solidFill>
                        <a:latin typeface="Public Sans"/>
                        <a:ea typeface="Public Sans"/>
                        <a:cs typeface="Public Sans"/>
                        <a:sym typeface="Public Sans"/>
                      </a:endParaRPr>
                    </a:p>
                  </a:txBody>
                  <a:tcPr marL="182875" marR="182875" marT="137150" marB="137150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31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u="none" strike="noStrike" cap="none">
                          <a:solidFill>
                            <a:schemeClr val="dk1"/>
                          </a:solidFill>
                          <a:latin typeface="Public Sans ExtraBold"/>
                          <a:ea typeface="Public Sans ExtraBold"/>
                          <a:cs typeface="Public Sans ExtraBold"/>
                          <a:sym typeface="Public Sans ExtraBold"/>
                        </a:rPr>
                        <a:t>Noisy</a:t>
                      </a:r>
                      <a:br>
                        <a:rPr lang="en" u="none" strike="noStrike" cap="none">
                          <a:solidFill>
                            <a:schemeClr val="dk1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</a:br>
                      <a:r>
                        <a:rPr lang="en" u="none" strike="noStrike" cap="none">
                          <a:solidFill>
                            <a:schemeClr val="dk1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(minor)</a:t>
                      </a:r>
                      <a:endParaRPr u="none" strike="noStrike" cap="none">
                        <a:solidFill>
                          <a:schemeClr val="dk1"/>
                        </a:solidFill>
                        <a:latin typeface="Public Sans"/>
                        <a:ea typeface="Public Sans"/>
                        <a:cs typeface="Public Sans"/>
                        <a:sym typeface="Public Sans"/>
                      </a:endParaRPr>
                    </a:p>
                  </a:txBody>
                  <a:tcPr marL="182875" marR="182875" marT="137150" marB="137150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u="none" strike="noStrike" cap="none" dirty="0">
                          <a:solidFill>
                            <a:schemeClr val="dk1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Minor issues that damage credibility but are unlikely to cause problems</a:t>
                      </a:r>
                      <a:endParaRPr u="none" strike="noStrike" cap="none" dirty="0">
                        <a:solidFill>
                          <a:schemeClr val="dk1"/>
                        </a:solidFill>
                        <a:latin typeface="Public Sans"/>
                        <a:ea typeface="Public Sans"/>
                        <a:cs typeface="Public Sans"/>
                        <a:sym typeface="Public Sans"/>
                      </a:endParaRPr>
                    </a:p>
                  </a:txBody>
                  <a:tcPr marL="182875" marR="182875" marT="137150" marB="137150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94" name="Google Shape;494;p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bg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718475" y="0"/>
            <a:ext cx="6425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1" name="hed"/>
          <p:cNvSpPr txBox="1">
            <a:spLocks noGrp="1"/>
          </p:cNvSpPr>
          <p:nvPr>
            <p:ph type="title"/>
          </p:nvPr>
        </p:nvSpPr>
        <p:spPr>
          <a:xfrm>
            <a:off x="182400" y="1271625"/>
            <a:ext cx="2148900" cy="22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</a:pPr>
            <a:r>
              <a:rPr lang="en" sz="2200">
                <a:solidFill>
                  <a:schemeClr val="dk2"/>
                </a:solidFill>
              </a:rPr>
              <a:t>Designing for delight  begins with a balance of small pleasures and consideration</a:t>
            </a:r>
            <a:endParaRPr sz="1400">
              <a:solidFill>
                <a:schemeClr val="dk2"/>
              </a:solidFill>
            </a:endParaRPr>
          </a:p>
        </p:txBody>
      </p:sp>
      <p:sp>
        <p:nvSpPr>
          <p:cNvPr id="511" name="y axis"/>
          <p:cNvSpPr txBox="1"/>
          <p:nvPr/>
        </p:nvSpPr>
        <p:spPr>
          <a:xfrm rot="-5400000">
            <a:off x="689006" y="2546152"/>
            <a:ext cx="4451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200" dirty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 Y axis: </a:t>
            </a:r>
            <a:r>
              <a:rPr lang="en" sz="1200" dirty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What we get</a:t>
            </a:r>
            <a:endParaRPr sz="1200" dirty="0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3" name="y labels"/>
          <p:cNvSpPr txBox="1"/>
          <p:nvPr/>
        </p:nvSpPr>
        <p:spPr>
          <a:xfrm rot="-5400000">
            <a:off x="923711" y="2393722"/>
            <a:ext cx="44517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" sz="1200" dirty="0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from</a:t>
            </a:r>
            <a:r>
              <a:rPr lang="en" sz="1200" dirty="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" sz="1200" i="0" u="none" strike="noStrike" cap="none" dirty="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Bad experience	                        </a:t>
            </a:r>
            <a:r>
              <a:rPr lang="en" sz="1200" i="0" u="none" strike="noStrike" cap="none" dirty="0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" sz="1200" i="0" u="none" strike="noStrike" cap="none" dirty="0" err="1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to</a:t>
            </a:r>
            <a:r>
              <a:rPr lang="en" sz="1200" i="0" u="none" strike="noStrike" cap="none" dirty="0" err="1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Good</a:t>
            </a:r>
            <a:r>
              <a:rPr lang="en" sz="1200" i="0" u="none" strike="noStrike" cap="none" dirty="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 experience</a:t>
            </a:r>
            <a:endParaRPr sz="1200" i="0" u="none" strike="noStrike" cap="none" dirty="0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8" name="y gradient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10900" y="561350"/>
            <a:ext cx="88500" cy="3688800"/>
          </a:xfrm>
          <a:prstGeom prst="rect">
            <a:avLst/>
          </a:prstGeom>
          <a:gradFill>
            <a:gsLst>
              <a:gs pos="0">
                <a:srgbClr val="B8F1F8"/>
              </a:gs>
              <a:gs pos="100000">
                <a:srgbClr val="FF8800"/>
              </a:gs>
            </a:gsLst>
            <a:lin ang="540001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10" name="x axis"/>
          <p:cNvSpPr txBox="1"/>
          <p:nvPr/>
        </p:nvSpPr>
        <p:spPr>
          <a:xfrm>
            <a:off x="3017544" y="4671728"/>
            <a:ext cx="56079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dirty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X-axis:</a:t>
            </a:r>
            <a:r>
              <a:rPr lang="en" sz="1200" dirty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 What we expect</a:t>
            </a:r>
            <a:endParaRPr sz="1200" dirty="0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2" name="x labels"/>
          <p:cNvSpPr txBox="1"/>
          <p:nvPr/>
        </p:nvSpPr>
        <p:spPr>
          <a:xfrm>
            <a:off x="2960325" y="4438925"/>
            <a:ext cx="6035100" cy="353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  </a:t>
            </a:r>
            <a:r>
              <a:rPr lang="en" sz="1200" dirty="0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from</a:t>
            </a:r>
            <a:r>
              <a:rPr lang="en" sz="1200" dirty="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" sz="1200" i="0" u="none" strike="noStrike" cap="none" dirty="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Low expectations</a:t>
            </a:r>
            <a:r>
              <a:rPr lang="en" sz="1200" dirty="0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" sz="1200" i="0" u="none" strike="noStrike" cap="none" dirty="0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to</a:t>
            </a:r>
            <a:r>
              <a:rPr lang="en" sz="1200" i="0" u="none" strike="noStrike" cap="none" dirty="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		      </a:t>
            </a:r>
            <a:r>
              <a:rPr lang="en" sz="1200" dirty="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                </a:t>
            </a:r>
            <a:r>
              <a:rPr lang="en" sz="1200" i="0" u="none" strike="noStrike" cap="none" dirty="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High expectations</a:t>
            </a:r>
            <a:endParaRPr sz="1200" i="0" u="none" strike="noStrike" cap="none" dirty="0">
              <a:solidFill>
                <a:schemeClr val="dk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509" name="x gradient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6108800" y="1685176"/>
            <a:ext cx="85800" cy="5352600"/>
          </a:xfrm>
          <a:prstGeom prst="rect">
            <a:avLst/>
          </a:prstGeom>
          <a:gradFill>
            <a:gsLst>
              <a:gs pos="0">
                <a:srgbClr val="4D565E"/>
              </a:gs>
              <a:gs pos="100000">
                <a:srgbClr val="FFFF00"/>
              </a:gs>
            </a:gsLst>
            <a:lin ang="16200038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4" name="bottom left"/>
          <p:cNvSpPr/>
          <p:nvPr/>
        </p:nvSpPr>
        <p:spPr>
          <a:xfrm>
            <a:off x="3475507" y="2405609"/>
            <a:ext cx="2676000" cy="1844400"/>
          </a:xfrm>
          <a:prstGeom prst="rect">
            <a:avLst/>
          </a:prstGeom>
          <a:solidFill>
            <a:srgbClr val="272625"/>
          </a:solidFill>
          <a:ln w="9525" cap="flat" cmpd="sng">
            <a:solidFill>
              <a:srgbClr val="4D56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lang="en" sz="1350" dirty="0">
                <a:solidFill>
                  <a:srgbClr val="272625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Bottom-left:</a:t>
            </a:r>
            <a:endParaRPr sz="1350" dirty="0">
              <a:solidFill>
                <a:srgbClr val="272625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lang="en" sz="1350" i="0" u="none" strike="noStrike" cap="none" dirty="0">
                <a:solidFill>
                  <a:srgbClr val="FFFFFF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Low expectations</a:t>
            </a:r>
            <a:endParaRPr sz="1400" i="0" u="none" strike="noStrike" cap="none" dirty="0">
              <a:solidFill>
                <a:srgbClr val="000000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lang="en" sz="1350" i="0" u="none" strike="noStrike" cap="none" dirty="0">
                <a:solidFill>
                  <a:srgbClr val="FFFFFF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Bad experience</a:t>
            </a:r>
            <a:endParaRPr sz="1400" i="0" u="none" strike="noStrike" cap="none" dirty="0">
              <a:solidFill>
                <a:srgbClr val="000000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i="0" u="none" strike="noStrike" cap="none" dirty="0">
              <a:solidFill>
                <a:srgbClr val="FFFFFF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i="0" u="none" strike="noStrike" cap="none" dirty="0">
                <a:solidFill>
                  <a:srgbClr val="FFFFFF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Expectations met</a:t>
            </a:r>
            <a:endParaRPr sz="2100" i="0" u="none" strike="noStrike" cap="none" dirty="0">
              <a:solidFill>
                <a:srgbClr val="FFFFFF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1300" dirty="0">
              <a:solidFill>
                <a:srgbClr val="FFFFFF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507" name="top left"/>
          <p:cNvSpPr/>
          <p:nvPr/>
        </p:nvSpPr>
        <p:spPr>
          <a:xfrm>
            <a:off x="3475507" y="561357"/>
            <a:ext cx="2676000" cy="1844400"/>
          </a:xfrm>
          <a:prstGeom prst="rect">
            <a:avLst/>
          </a:prstGeom>
          <a:solidFill>
            <a:srgbClr val="B3D6D9"/>
          </a:solidFill>
          <a:ln w="9525" cap="flat" cmpd="sng">
            <a:solidFill>
              <a:srgbClr val="4D56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lang="en" sz="1350" dirty="0">
                <a:solidFill>
                  <a:srgbClr val="B3D6D9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Top-left:</a:t>
            </a:r>
            <a:endParaRPr sz="1350" dirty="0">
              <a:solidFill>
                <a:srgbClr val="B3D6D9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lang="en" sz="1350" i="0" u="none" strike="noStrike" cap="none" dirty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Low expectations</a:t>
            </a:r>
            <a:endParaRPr sz="1400" i="0" u="none" strike="noStrike" cap="none" dirty="0">
              <a:solidFill>
                <a:schemeClr val="dk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lang="en" sz="1350" i="0" u="none" strike="noStrike" cap="none" dirty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Good experience</a:t>
            </a:r>
            <a:endParaRPr sz="1400" i="0" u="none" strike="noStrike" cap="none" dirty="0">
              <a:solidFill>
                <a:schemeClr val="dk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i="0" u="none" strike="noStrike" cap="none" dirty="0">
              <a:solidFill>
                <a:schemeClr val="dk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i="0" u="none" strike="noStrike" cap="none" dirty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Pleasant surprise</a:t>
            </a:r>
            <a:endParaRPr sz="2100" i="0" u="none" strike="noStrike" cap="none" dirty="0">
              <a:solidFill>
                <a:schemeClr val="dk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00" dirty="0">
              <a:solidFill>
                <a:schemeClr val="dk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506" name="top right"/>
          <p:cNvSpPr/>
          <p:nvPr/>
        </p:nvSpPr>
        <p:spPr>
          <a:xfrm>
            <a:off x="6151431" y="561357"/>
            <a:ext cx="2676000" cy="18444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rgbClr val="4D56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lang="en" sz="1350" dirty="0">
                <a:solidFill>
                  <a:schemeClr val="accen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Top-right:</a:t>
            </a:r>
            <a:endParaRPr sz="1350" dirty="0">
              <a:solidFill>
                <a:schemeClr val="accent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lang="en" sz="1350" i="0" u="none" strike="noStrike" cap="none" dirty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High expectations</a:t>
            </a:r>
            <a:endParaRPr sz="1400" i="0" u="none" strike="noStrike" cap="none" dirty="0">
              <a:solidFill>
                <a:schemeClr val="dk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lang="en" sz="1350" i="0" u="none" strike="noStrike" cap="none" dirty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Good experience</a:t>
            </a:r>
            <a:endParaRPr sz="1400" i="0" u="none" strike="noStrike" cap="none" dirty="0">
              <a:solidFill>
                <a:schemeClr val="dk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i="0" u="none" strike="noStrike" cap="none" dirty="0">
              <a:solidFill>
                <a:schemeClr val="dk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i="0" u="none" strike="noStrike" cap="none" dirty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Expectations met</a:t>
            </a:r>
            <a:endParaRPr sz="2100" i="0" u="none" strike="noStrike" cap="none" dirty="0">
              <a:solidFill>
                <a:schemeClr val="dk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1300" dirty="0">
              <a:solidFill>
                <a:schemeClr val="dk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505" name="bottom right"/>
          <p:cNvSpPr/>
          <p:nvPr/>
        </p:nvSpPr>
        <p:spPr>
          <a:xfrm>
            <a:off x="6151431" y="2405609"/>
            <a:ext cx="2676000" cy="18444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lang="en" sz="1350" dirty="0">
                <a:solidFill>
                  <a:schemeClr val="accent4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Bottom-right:</a:t>
            </a:r>
            <a:endParaRPr sz="1350" dirty="0">
              <a:solidFill>
                <a:schemeClr val="accent4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lang="en" sz="1350" i="0" u="none" strike="noStrike" cap="none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High expectations</a:t>
            </a:r>
            <a:endParaRPr sz="1400" i="0" u="none" strike="noStrike" cap="none" dirty="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lang="en" sz="1350" i="0" u="none" strike="noStrike" cap="none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Bad experience</a:t>
            </a:r>
            <a:endParaRPr sz="1400" i="0" u="none" strike="noStrike" cap="none" dirty="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i="0" u="none" strike="noStrike" cap="none" dirty="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i="0" u="none" strike="noStrike" cap="none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Uh-Oh</a:t>
            </a:r>
            <a:endParaRPr sz="2100" i="0" u="none" strike="noStrike" cap="none" dirty="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1300" dirty="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bg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58175" y="0"/>
            <a:ext cx="5185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18" name="hed"/>
          <p:cNvSpPr txBox="1">
            <a:spLocks noGrp="1"/>
          </p:cNvSpPr>
          <p:nvPr>
            <p:ph type="title"/>
          </p:nvPr>
        </p:nvSpPr>
        <p:spPr>
          <a:xfrm>
            <a:off x="265950" y="1620750"/>
            <a:ext cx="3144300" cy="13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Why might this information be delightful?</a:t>
            </a:r>
            <a:endParaRPr sz="1700"/>
          </a:p>
        </p:txBody>
      </p:sp>
      <p:pic>
        <p:nvPicPr>
          <p:cNvPr id="519" name="seating chart" descr="Airplane seat map showing seats as reserved (X), available (square with corner),&#10;a little expensive (blue) or first class (black), or your seat (yellow circle)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58175" y="0"/>
            <a:ext cx="2017739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0" name="emily" descr="Emily is a young woman in a wheelchair with a joystick motor control. She has a backpack hanging on her chair. A service dog walks beside her."/>
          <p:cNvGrpSpPr/>
          <p:nvPr/>
        </p:nvGrpSpPr>
        <p:grpSpPr>
          <a:xfrm>
            <a:off x="6290697" y="2760662"/>
            <a:ext cx="2514904" cy="2135004"/>
            <a:chOff x="3190886" y="2347734"/>
            <a:chExt cx="2828914" cy="2401850"/>
          </a:xfrm>
        </p:grpSpPr>
        <p:sp>
          <p:nvSpPr>
            <p:cNvPr id="522" name="caption"/>
            <p:cNvSpPr txBox="1"/>
            <p:nvPr/>
          </p:nvSpPr>
          <p:spPr>
            <a:xfrm>
              <a:off x="3190886" y="4412084"/>
              <a:ext cx="990600" cy="33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rPr lang="en" sz="1350" i="0" u="none" strike="noStrike" cap="none">
                  <a:solidFill>
                    <a:schemeClr val="dk1"/>
                  </a:solidFill>
                  <a:latin typeface="Public Sans ExtraBold"/>
                  <a:ea typeface="Public Sans ExtraBold"/>
                  <a:cs typeface="Public Sans ExtraBold"/>
                  <a:sym typeface="Public Sans ExtraBold"/>
                </a:rPr>
                <a:t>Emily</a:t>
              </a:r>
              <a:endParaRPr sz="1400" i="0" u="none" strike="noStrike" cap="none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endParaRPr>
            </a:p>
          </p:txBody>
        </p:sp>
        <p:pic>
          <p:nvPicPr>
            <p:cNvPr id="521" name="Google Shape;521;p64" descr="Emily: a drawing  of a woman in a wheelchair on a sidewalk. The wheelchair is motorized, and she has a service dog with her. 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276600" y="2347734"/>
              <a:ext cx="2743200" cy="20574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23" name="jacob" descr="Jacob is working at a computer, using a Braille note keypad. He has earphones on listening to something, and has dark glasses."/>
          <p:cNvGrpSpPr/>
          <p:nvPr/>
        </p:nvGrpSpPr>
        <p:grpSpPr>
          <a:xfrm>
            <a:off x="6290641" y="345484"/>
            <a:ext cx="2515005" cy="2128730"/>
            <a:chOff x="6080756" y="152400"/>
            <a:chExt cx="3018127" cy="2554578"/>
          </a:xfrm>
        </p:grpSpPr>
        <p:sp>
          <p:nvSpPr>
            <p:cNvPr id="525" name="caption"/>
            <p:cNvSpPr txBox="1"/>
            <p:nvPr/>
          </p:nvSpPr>
          <p:spPr>
            <a:xfrm>
              <a:off x="6080756" y="2346978"/>
              <a:ext cx="914400" cy="36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rPr lang="en" sz="1350" i="0" u="none" strike="noStrike" cap="none">
                  <a:solidFill>
                    <a:schemeClr val="dk1"/>
                  </a:solidFill>
                  <a:latin typeface="Public Sans ExtraBold"/>
                  <a:ea typeface="Public Sans ExtraBold"/>
                  <a:cs typeface="Public Sans ExtraBold"/>
                  <a:sym typeface="Public Sans ExtraBold"/>
                </a:rPr>
                <a:t>Jacob</a:t>
              </a:r>
              <a:endParaRPr sz="1400" i="0" u="none" strike="noStrike" cap="none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endParaRPr>
            </a:p>
          </p:txBody>
        </p:sp>
        <p:pic>
          <p:nvPicPr>
            <p:cNvPr id="524" name="Google Shape;524;p64" descr="Jacob - a drawing of a man seated at a computer. He is wearing dark glasses and headphones, and is using a keyboard.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172803" y="152400"/>
              <a:ext cx="2926080" cy="219456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65"/>
          <p:cNvSpPr txBox="1">
            <a:spLocks noGrp="1"/>
          </p:cNvSpPr>
          <p:nvPr>
            <p:ph type="title"/>
          </p:nvPr>
        </p:nvSpPr>
        <p:spPr>
          <a:xfrm>
            <a:off x="675243" y="4475000"/>
            <a:ext cx="82296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1"/>
                </a:solidFill>
              </a:rPr>
              <a:t>Definition of disability</a:t>
            </a:r>
            <a:endParaRPr sz="1400" dirty="0">
              <a:solidFill>
                <a:schemeClr val="accent1"/>
              </a:solidFill>
            </a:endParaRPr>
          </a:p>
        </p:txBody>
      </p:sp>
      <p:sp>
        <p:nvSpPr>
          <p:cNvPr id="533" name="Google Shape;533;p65"/>
          <p:cNvSpPr txBox="1"/>
          <p:nvPr/>
        </p:nvSpPr>
        <p:spPr>
          <a:xfrm>
            <a:off x="687672" y="1073424"/>
            <a:ext cx="8170800" cy="20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Disability: </a:t>
            </a:r>
            <a:r>
              <a:rPr lang="en" sz="2900" dirty="0">
                <a:solidFill>
                  <a:srgbClr val="CCCCCC"/>
                </a:solidFill>
                <a:latin typeface="Public Sans"/>
                <a:ea typeface="Public Sans"/>
                <a:cs typeface="Public Sans"/>
                <a:sym typeface="Public Sans"/>
              </a:rPr>
              <a:t>The outcome of the interaction between a  person... and the environmental and attitudinal barriers they may face.</a:t>
            </a:r>
            <a:endParaRPr sz="1800" dirty="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32" name="Google Shape;532;p65"/>
          <p:cNvSpPr txBox="1">
            <a:spLocks noGrp="1"/>
          </p:cNvSpPr>
          <p:nvPr>
            <p:ph type="body" idx="4294967295"/>
          </p:nvPr>
        </p:nvSpPr>
        <p:spPr>
          <a:xfrm>
            <a:off x="683550" y="3728394"/>
            <a:ext cx="7776900" cy="6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dirty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International Classification of Functioning (ICF),</a:t>
            </a:r>
            <a:endParaRPr sz="1400" b="0" dirty="0">
              <a:solidFill>
                <a:schemeClr val="dk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dirty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World Health Organization </a:t>
            </a:r>
            <a:endParaRPr sz="1400" b="0" dirty="0">
              <a:solidFill>
                <a:schemeClr val="dk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8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Hi!</a:t>
            </a:r>
            <a:endParaRPr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245" name="Google Shape;245;p48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being here!</a:t>
            </a:r>
            <a:endParaRPr/>
          </a:p>
        </p:txBody>
      </p:sp>
      <p:pic>
        <p:nvPicPr>
          <p:cNvPr id="246" name="Google Shape;246;p48" descr="Avatar of Dan Williams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898200" y="3464650"/>
            <a:ext cx="1347600" cy="1678800"/>
          </a:xfrm>
          <a:prstGeom prst="rect">
            <a:avLst/>
          </a:prstGeom>
        </p:spPr>
      </p:pic>
      <p:sp>
        <p:nvSpPr>
          <p:cNvPr id="247" name="Google Shape;247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66"/>
          <p:cNvSpPr txBox="1">
            <a:spLocks noGrp="1"/>
          </p:cNvSpPr>
          <p:nvPr>
            <p:ph type="title"/>
          </p:nvPr>
        </p:nvSpPr>
        <p:spPr>
          <a:xfrm>
            <a:off x="679377" y="4486477"/>
            <a:ext cx="82296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1"/>
                </a:solidFill>
              </a:rPr>
              <a:t>Definitions of usability and accessibility</a:t>
            </a:r>
            <a:endParaRPr sz="1400" dirty="0">
              <a:solidFill>
                <a:schemeClr val="accent1"/>
              </a:solidFill>
            </a:endParaRPr>
          </a:p>
        </p:txBody>
      </p:sp>
      <p:sp>
        <p:nvSpPr>
          <p:cNvPr id="540" name="Google Shape;540;p66"/>
          <p:cNvSpPr txBox="1">
            <a:spLocks noGrp="1"/>
          </p:cNvSpPr>
          <p:nvPr>
            <p:ph type="body" idx="4294967295"/>
          </p:nvPr>
        </p:nvSpPr>
        <p:spPr>
          <a:xfrm>
            <a:off x="683550" y="3956922"/>
            <a:ext cx="7776900" cy="4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dirty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ISO 9241 - The ergonomics of human-system interaction</a:t>
            </a:r>
            <a:endParaRPr sz="1400" b="0" dirty="0">
              <a:solidFill>
                <a:schemeClr val="dk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544" name="Google Shape;544;p66"/>
          <p:cNvSpPr txBox="1">
            <a:spLocks noGrp="1"/>
          </p:cNvSpPr>
          <p:nvPr>
            <p:ph type="title"/>
          </p:nvPr>
        </p:nvSpPr>
        <p:spPr>
          <a:xfrm>
            <a:off x="714151" y="614050"/>
            <a:ext cx="3616800" cy="20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Usability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CCCCCC"/>
                </a:solidFill>
                <a:latin typeface="Public Sans"/>
                <a:ea typeface="Public Sans"/>
                <a:cs typeface="Public Sans"/>
                <a:sym typeface="Public Sans"/>
              </a:rPr>
              <a:t>The </a:t>
            </a:r>
            <a:r>
              <a:rPr lang="en" sz="2100">
                <a:solidFill>
                  <a:schemeClr val="lt1"/>
                </a:solidFill>
              </a:rPr>
              <a:t>effectiveness</a:t>
            </a:r>
            <a:r>
              <a:rPr lang="en" sz="2100">
                <a:solidFill>
                  <a:srgbClr val="CCCCCC"/>
                </a:solidFill>
                <a:latin typeface="Public Sans"/>
                <a:ea typeface="Public Sans"/>
                <a:cs typeface="Public Sans"/>
                <a:sym typeface="Public Sans"/>
              </a:rPr>
              <a:t>, </a:t>
            </a:r>
            <a:r>
              <a:rPr lang="en" sz="2100">
                <a:solidFill>
                  <a:schemeClr val="lt1"/>
                </a:solidFill>
              </a:rPr>
              <a:t>efficiency</a:t>
            </a:r>
            <a:r>
              <a:rPr lang="en" sz="2100">
                <a:solidFill>
                  <a:srgbClr val="CCCCCC"/>
                </a:solidFill>
                <a:latin typeface="Public Sans"/>
                <a:ea typeface="Public Sans"/>
                <a:cs typeface="Public Sans"/>
                <a:sym typeface="Public Sans"/>
              </a:rPr>
              <a:t> and </a:t>
            </a:r>
            <a:r>
              <a:rPr lang="en" sz="2100">
                <a:solidFill>
                  <a:schemeClr val="lt1"/>
                </a:solidFill>
              </a:rPr>
              <a:t>satisfaction</a:t>
            </a:r>
            <a:r>
              <a:rPr lang="en" sz="2100">
                <a:solidFill>
                  <a:srgbClr val="CCCCCC"/>
                </a:solidFill>
                <a:latin typeface="Public Sans"/>
                <a:ea typeface="Public Sans"/>
                <a:cs typeface="Public Sans"/>
                <a:sym typeface="Public Sans"/>
              </a:rPr>
              <a:t> with which a specified set of users can achieve a specified set of tasks in a particular environment.</a:t>
            </a:r>
            <a:endParaRPr sz="2100">
              <a:solidFill>
                <a:srgbClr val="CCCCCC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42" name="Google Shape;542;p66"/>
          <p:cNvSpPr txBox="1">
            <a:spLocks noGrp="1"/>
          </p:cNvSpPr>
          <p:nvPr>
            <p:ph type="body" idx="4294967295"/>
          </p:nvPr>
        </p:nvSpPr>
        <p:spPr>
          <a:xfrm>
            <a:off x="683553" y="3205875"/>
            <a:ext cx="3678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>
                <a:solidFill>
                  <a:schemeClr val="dk2"/>
                </a:solidFill>
              </a:rPr>
              <a:t>Part 11: </a:t>
            </a:r>
            <a:br>
              <a:rPr lang="en" sz="1400" b="0">
                <a:solidFill>
                  <a:schemeClr val="dk2"/>
                </a:solidFill>
              </a:rPr>
            </a:br>
            <a:r>
              <a:rPr lang="en" sz="1400" b="0">
                <a:solidFill>
                  <a:schemeClr val="dk2"/>
                </a:solidFill>
              </a:rPr>
              <a:t>Usability: Definitions and concepts</a:t>
            </a:r>
            <a:endParaRPr sz="1400" b="0">
              <a:solidFill>
                <a:schemeClr val="dk2"/>
              </a:solidFill>
            </a:endParaRPr>
          </a:p>
        </p:txBody>
      </p:sp>
      <p:sp>
        <p:nvSpPr>
          <p:cNvPr id="541" name="Google Shape;541;p66"/>
          <p:cNvSpPr txBox="1">
            <a:spLocks noGrp="1"/>
          </p:cNvSpPr>
          <p:nvPr>
            <p:ph type="title"/>
          </p:nvPr>
        </p:nvSpPr>
        <p:spPr>
          <a:xfrm>
            <a:off x="4855651" y="614050"/>
            <a:ext cx="3616800" cy="20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Accessibility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CCCCCC"/>
                </a:solidFill>
                <a:latin typeface="Public Sans"/>
                <a:ea typeface="Public Sans"/>
                <a:cs typeface="Public Sans"/>
                <a:sym typeface="Public Sans"/>
              </a:rPr>
              <a:t>The </a:t>
            </a:r>
            <a:r>
              <a:rPr lang="en" sz="2100">
                <a:solidFill>
                  <a:schemeClr val="lt1"/>
                </a:solidFill>
              </a:rPr>
              <a:t>usability</a:t>
            </a:r>
            <a:r>
              <a:rPr lang="en" sz="2100">
                <a:solidFill>
                  <a:srgbClr val="CCCCCC"/>
                </a:solidFill>
                <a:latin typeface="Public Sans"/>
                <a:ea typeface="Public Sans"/>
                <a:cs typeface="Public Sans"/>
                <a:sym typeface="Public Sans"/>
              </a:rPr>
              <a:t> of a product, service, environment or facility by people with the </a:t>
            </a:r>
            <a:r>
              <a:rPr lang="en" sz="2100">
                <a:solidFill>
                  <a:schemeClr val="lt1"/>
                </a:solidFill>
              </a:rPr>
              <a:t>widest range of capabilities.</a:t>
            </a:r>
            <a:endParaRPr sz="2100">
              <a:solidFill>
                <a:schemeClr val="lt1"/>
              </a:solidFill>
            </a:endParaRPr>
          </a:p>
        </p:txBody>
      </p:sp>
      <p:sp>
        <p:nvSpPr>
          <p:cNvPr id="543" name="Google Shape;543;p66"/>
          <p:cNvSpPr txBox="1">
            <a:spLocks noGrp="1"/>
          </p:cNvSpPr>
          <p:nvPr>
            <p:ph type="body" idx="4294967295"/>
          </p:nvPr>
        </p:nvSpPr>
        <p:spPr>
          <a:xfrm>
            <a:off x="4855653" y="3205875"/>
            <a:ext cx="3678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>
                <a:solidFill>
                  <a:schemeClr val="dk2"/>
                </a:solidFill>
              </a:rPr>
              <a:t>Part 20: </a:t>
            </a:r>
            <a:br>
              <a:rPr lang="en" sz="1400" b="0">
                <a:solidFill>
                  <a:schemeClr val="dk2"/>
                </a:solidFill>
              </a:rPr>
            </a:br>
            <a:r>
              <a:rPr lang="en" sz="1400" b="0">
                <a:solidFill>
                  <a:schemeClr val="dk2"/>
                </a:solidFill>
              </a:rPr>
              <a:t>An ergonomic approach to accessibility </a:t>
            </a:r>
            <a:endParaRPr sz="1400" b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bg" descr="(colored box for background contrast)"/>
          <p:cNvSpPr/>
          <p:nvPr/>
        </p:nvSpPr>
        <p:spPr>
          <a:xfrm>
            <a:off x="-125" y="0"/>
            <a:ext cx="9144000" cy="452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51" name="hed"/>
          <p:cNvSpPr txBox="1">
            <a:spLocks noGrp="1"/>
          </p:cNvSpPr>
          <p:nvPr>
            <p:ph type="title"/>
          </p:nvPr>
        </p:nvSpPr>
        <p:spPr>
          <a:xfrm>
            <a:off x="77150" y="4597500"/>
            <a:ext cx="83952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Pushing the boundaries so no one is left out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grpSp>
        <p:nvGrpSpPr>
          <p:cNvPr id="553" name="bell curve" descr="A bell curve shows Usability at the narrow top of the bell, Accessibility at a wider point, Accommodation at a an even wider point, and Assistance at the widest base of the curve"/>
          <p:cNvGrpSpPr/>
          <p:nvPr/>
        </p:nvGrpSpPr>
        <p:grpSpPr>
          <a:xfrm>
            <a:off x="745224" y="258042"/>
            <a:ext cx="7469965" cy="4007616"/>
            <a:chOff x="617950" y="145400"/>
            <a:chExt cx="7851551" cy="4171124"/>
          </a:xfrm>
        </p:grpSpPr>
        <p:grpSp>
          <p:nvGrpSpPr>
            <p:cNvPr id="554" name="Google Shape;554;p67"/>
            <p:cNvGrpSpPr/>
            <p:nvPr/>
          </p:nvGrpSpPr>
          <p:grpSpPr>
            <a:xfrm>
              <a:off x="617950" y="145400"/>
              <a:ext cx="7851551" cy="4171124"/>
              <a:chOff x="617950" y="81800"/>
              <a:chExt cx="7851551" cy="4171124"/>
            </a:xfrm>
          </p:grpSpPr>
          <p:pic>
            <p:nvPicPr>
              <p:cNvPr id="555" name="Google Shape;555;p67" descr="A bell curve shows Usability at the narrow top of the bell, Accessibility at a wider point, Accommodation at a an even wider point, and Assistance at the widest base of the curve"/>
              <p:cNvPicPr preferRelativeResize="0"/>
              <p:nvPr/>
            </p:nvPicPr>
            <p:blipFill rotWithShape="1">
              <a:blip r:embed="rId3">
                <a:alphaModFix/>
              </a:blip>
              <a:srcRect l="4565" t="1489" r="5206" b="19264"/>
              <a:stretch/>
            </p:blipFill>
            <p:spPr>
              <a:xfrm>
                <a:off x="617950" y="81800"/>
                <a:ext cx="7851551" cy="4171124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556" name="Google Shape;556;p67"/>
              <p:cNvSpPr/>
              <p:nvPr/>
            </p:nvSpPr>
            <p:spPr>
              <a:xfrm>
                <a:off x="2162825" y="3861025"/>
                <a:ext cx="4816500" cy="30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557" name="Google Shape;557;p67"/>
              <p:cNvSpPr/>
              <p:nvPr/>
            </p:nvSpPr>
            <p:spPr>
              <a:xfrm>
                <a:off x="988450" y="3760125"/>
                <a:ext cx="138300" cy="30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558" name="Google Shape;558;p67"/>
              <p:cNvSpPr/>
              <p:nvPr/>
            </p:nvSpPr>
            <p:spPr>
              <a:xfrm>
                <a:off x="8015400" y="3760125"/>
                <a:ext cx="138300" cy="30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559" name="Google Shape;559;p67"/>
            <p:cNvGrpSpPr/>
            <p:nvPr/>
          </p:nvGrpSpPr>
          <p:grpSpPr>
            <a:xfrm>
              <a:off x="1881270" y="1417650"/>
              <a:ext cx="5379628" cy="2668666"/>
              <a:chOff x="1881006" y="1417650"/>
              <a:chExt cx="5425200" cy="2668666"/>
            </a:xfrm>
          </p:grpSpPr>
          <p:cxnSp>
            <p:nvCxnSpPr>
              <p:cNvPr id="560" name="Google Shape;560;p67"/>
              <p:cNvCxnSpPr/>
              <p:nvPr/>
            </p:nvCxnSpPr>
            <p:spPr>
              <a:xfrm rot="10800000" flipH="1">
                <a:off x="3862150" y="1417650"/>
                <a:ext cx="1444800" cy="93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DABC7"/>
                </a:solidFill>
                <a:prstDash val="solid"/>
                <a:round/>
                <a:headEnd type="triangle" w="med" len="med"/>
                <a:tailEnd type="triangle" w="med" len="med"/>
              </a:ln>
            </p:spPr>
          </p:cxnSp>
          <p:cxnSp>
            <p:nvCxnSpPr>
              <p:cNvPr id="561" name="Google Shape;561;p67"/>
              <p:cNvCxnSpPr/>
              <p:nvPr/>
            </p:nvCxnSpPr>
            <p:spPr>
              <a:xfrm>
                <a:off x="3194275" y="2485125"/>
                <a:ext cx="2694300" cy="231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DABC7"/>
                </a:solidFill>
                <a:prstDash val="solid"/>
                <a:round/>
                <a:headEnd type="triangle" w="med" len="med"/>
                <a:tailEnd type="triangle" w="med" len="med"/>
              </a:ln>
            </p:spPr>
          </p:cxnSp>
          <p:cxnSp>
            <p:nvCxnSpPr>
              <p:cNvPr id="562" name="Google Shape;562;p67"/>
              <p:cNvCxnSpPr/>
              <p:nvPr/>
            </p:nvCxnSpPr>
            <p:spPr>
              <a:xfrm rot="10800000" flipH="1">
                <a:off x="2549855" y="3441535"/>
                <a:ext cx="4014000" cy="270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DABC7"/>
                </a:solidFill>
                <a:prstDash val="solid"/>
                <a:round/>
                <a:headEnd type="triangle" w="med" len="med"/>
                <a:tailEnd type="triangle" w="med" len="med"/>
              </a:ln>
            </p:spPr>
          </p:cxnSp>
          <p:cxnSp>
            <p:nvCxnSpPr>
              <p:cNvPr id="563" name="Google Shape;563;p67"/>
              <p:cNvCxnSpPr/>
              <p:nvPr/>
            </p:nvCxnSpPr>
            <p:spPr>
              <a:xfrm>
                <a:off x="1881006" y="4062916"/>
                <a:ext cx="5425200" cy="234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DABC7"/>
                </a:solidFill>
                <a:prstDash val="solid"/>
                <a:round/>
                <a:headEnd type="triangle" w="med" len="med"/>
                <a:tailEnd type="triangle" w="med" len="med"/>
              </a:ln>
            </p:spPr>
          </p:cxnSp>
        </p:grpSp>
        <p:grpSp>
          <p:nvGrpSpPr>
            <p:cNvPr id="564" name="Google Shape;564;p67"/>
            <p:cNvGrpSpPr/>
            <p:nvPr/>
          </p:nvGrpSpPr>
          <p:grpSpPr>
            <a:xfrm>
              <a:off x="3775829" y="1310950"/>
              <a:ext cx="1531252" cy="2882770"/>
              <a:chOff x="3775800" y="1310950"/>
              <a:chExt cx="1592400" cy="2882770"/>
            </a:xfrm>
          </p:grpSpPr>
          <p:sp>
            <p:nvSpPr>
              <p:cNvPr id="565" name="Google Shape;565;p67"/>
              <p:cNvSpPr txBox="1"/>
              <p:nvPr/>
            </p:nvSpPr>
            <p:spPr>
              <a:xfrm>
                <a:off x="3857804" y="2376239"/>
                <a:ext cx="1382400" cy="238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" sz="1400" i="0" u="none" strike="noStrike" cap="none">
                    <a:solidFill>
                      <a:srgbClr val="4D565E"/>
                    </a:solidFill>
                    <a:latin typeface="Public Sans ExtraBold"/>
                    <a:ea typeface="Public Sans ExtraBold"/>
                    <a:cs typeface="Public Sans ExtraBold"/>
                    <a:sym typeface="Public Sans ExtraBold"/>
                  </a:rPr>
                  <a:t>Accessibility</a:t>
                </a:r>
                <a:endParaRPr sz="1400" i="0" u="none" strike="noStrike" cap="none">
                  <a:solidFill>
                    <a:srgbClr val="4D565E"/>
                  </a:solidFill>
                  <a:latin typeface="Public Sans ExtraBold"/>
                  <a:ea typeface="Public Sans ExtraBold"/>
                  <a:cs typeface="Public Sans ExtraBold"/>
                  <a:sym typeface="Public Sans ExtraBold"/>
                </a:endParaRPr>
              </a:p>
            </p:txBody>
          </p:sp>
          <p:sp>
            <p:nvSpPr>
              <p:cNvPr id="566" name="Google Shape;566;p67"/>
              <p:cNvSpPr txBox="1"/>
              <p:nvPr/>
            </p:nvSpPr>
            <p:spPr>
              <a:xfrm>
                <a:off x="3985787" y="3955520"/>
                <a:ext cx="1172400" cy="238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" sz="1400" i="0" u="none" strike="noStrike" cap="none">
                    <a:solidFill>
                      <a:srgbClr val="4D565E"/>
                    </a:solidFill>
                    <a:latin typeface="Public Sans ExtraBold"/>
                    <a:ea typeface="Public Sans ExtraBold"/>
                    <a:cs typeface="Public Sans ExtraBold"/>
                    <a:sym typeface="Public Sans ExtraBold"/>
                  </a:rPr>
                  <a:t>Assistance </a:t>
                </a:r>
                <a:endParaRPr sz="1400" i="0" u="none" strike="noStrike" cap="none">
                  <a:solidFill>
                    <a:srgbClr val="4D565E"/>
                  </a:solidFill>
                  <a:latin typeface="Public Sans ExtraBold"/>
                  <a:ea typeface="Public Sans ExtraBold"/>
                  <a:cs typeface="Public Sans ExtraBold"/>
                  <a:sym typeface="Public Sans ExtraBold"/>
                </a:endParaRPr>
              </a:p>
            </p:txBody>
          </p:sp>
          <p:sp>
            <p:nvSpPr>
              <p:cNvPr id="567" name="Google Shape;567;p67"/>
              <p:cNvSpPr txBox="1"/>
              <p:nvPr/>
            </p:nvSpPr>
            <p:spPr>
              <a:xfrm>
                <a:off x="3775800" y="3307835"/>
                <a:ext cx="1592400" cy="238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" sz="1400" i="0" u="none" strike="noStrike" cap="none">
                    <a:solidFill>
                      <a:srgbClr val="4D565E"/>
                    </a:solidFill>
                    <a:latin typeface="Public Sans ExtraBold"/>
                    <a:ea typeface="Public Sans ExtraBold"/>
                    <a:cs typeface="Public Sans ExtraBold"/>
                    <a:sym typeface="Public Sans ExtraBold"/>
                  </a:rPr>
                  <a:t>Accommodation </a:t>
                </a:r>
                <a:endParaRPr sz="1400" i="0" u="none" strike="noStrike" cap="none">
                  <a:solidFill>
                    <a:srgbClr val="4D565E"/>
                  </a:solidFill>
                  <a:latin typeface="Public Sans ExtraBold"/>
                  <a:ea typeface="Public Sans ExtraBold"/>
                  <a:cs typeface="Public Sans ExtraBold"/>
                  <a:sym typeface="Public Sans ExtraBold"/>
                </a:endParaRPr>
              </a:p>
            </p:txBody>
          </p:sp>
          <p:sp>
            <p:nvSpPr>
              <p:cNvPr id="568" name="Google Shape;568;p67"/>
              <p:cNvSpPr txBox="1"/>
              <p:nvPr/>
            </p:nvSpPr>
            <p:spPr>
              <a:xfrm>
                <a:off x="4140450" y="1310950"/>
                <a:ext cx="863100" cy="238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" sz="1400" i="0" u="none" strike="noStrike" cap="none">
                    <a:solidFill>
                      <a:srgbClr val="4D565E"/>
                    </a:solidFill>
                    <a:latin typeface="Public Sans ExtraBold"/>
                    <a:ea typeface="Public Sans ExtraBold"/>
                    <a:cs typeface="Public Sans ExtraBold"/>
                    <a:sym typeface="Public Sans ExtraBold"/>
                  </a:rPr>
                  <a:t>Usability</a:t>
                </a:r>
                <a:endParaRPr sz="1400" i="0" u="none" strike="noStrike" cap="none">
                  <a:solidFill>
                    <a:srgbClr val="4D565E"/>
                  </a:solidFill>
                  <a:latin typeface="Public Sans ExtraBold"/>
                  <a:ea typeface="Public Sans ExtraBold"/>
                  <a:cs typeface="Public Sans ExtraBold"/>
                  <a:sym typeface="Public Sans ExtraBold"/>
                </a:endParaRPr>
              </a:p>
            </p:txBody>
          </p:sp>
        </p:grpSp>
      </p:grpSp>
      <p:sp>
        <p:nvSpPr>
          <p:cNvPr id="552" name="Google Shape;552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bg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25" y="0"/>
            <a:ext cx="9144000" cy="4523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75" name="hed"/>
          <p:cNvSpPr txBox="1">
            <a:spLocks noGrp="1"/>
          </p:cNvSpPr>
          <p:nvPr>
            <p:ph type="title"/>
          </p:nvPr>
        </p:nvSpPr>
        <p:spPr>
          <a:xfrm>
            <a:off x="77150" y="4597500"/>
            <a:ext cx="83952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accommodation to universal design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577" name="acc image" descr="Ring bell for assistance. Sign outside a polling place.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5222" y="994195"/>
            <a:ext cx="1701411" cy="2627996"/>
          </a:xfrm>
          <a:prstGeom prst="rect">
            <a:avLst/>
          </a:prstGeom>
          <a:noFill/>
          <a:ln>
            <a:noFill/>
          </a:ln>
        </p:spPr>
      </p:pic>
      <p:sp>
        <p:nvSpPr>
          <p:cNvPr id="584" name="acc cap"/>
          <p:cNvSpPr txBox="1"/>
          <p:nvPr/>
        </p:nvSpPr>
        <p:spPr>
          <a:xfrm>
            <a:off x="635225" y="3739700"/>
            <a:ext cx="1701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Accommodation</a:t>
            </a:r>
            <a:endParaRPr>
              <a:solidFill>
                <a:schemeClr val="dk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582" name="arrow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70248" y="2072119"/>
            <a:ext cx="405300" cy="474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78" name="a11y image" descr="Polling place with privacy booths lined up. One has a handicapped sign and it at a lower table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22728" y="1001345"/>
            <a:ext cx="2432483" cy="2613708"/>
          </a:xfrm>
          <a:prstGeom prst="rect">
            <a:avLst/>
          </a:prstGeom>
          <a:noFill/>
          <a:ln>
            <a:noFill/>
          </a:ln>
        </p:spPr>
      </p:pic>
      <p:sp>
        <p:nvSpPr>
          <p:cNvPr id="585" name="a11y cap"/>
          <p:cNvSpPr txBox="1"/>
          <p:nvPr/>
        </p:nvSpPr>
        <p:spPr>
          <a:xfrm>
            <a:off x="3122725" y="3739700"/>
            <a:ext cx="24324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Accessibility</a:t>
            </a:r>
            <a:endParaRPr>
              <a:solidFill>
                <a:schemeClr val="dk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583" name="arrow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04987" y="2072119"/>
            <a:ext cx="405300" cy="474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79" name="ud image" descr="Universally designed system - Los Angeles VSAP model voting system"/>
          <p:cNvGrpSpPr/>
          <p:nvPr/>
        </p:nvGrpSpPr>
        <p:grpSpPr>
          <a:xfrm>
            <a:off x="6341305" y="994195"/>
            <a:ext cx="2167227" cy="2627996"/>
            <a:chOff x="6151562" y="1518640"/>
            <a:chExt cx="2889637" cy="3503994"/>
          </a:xfrm>
        </p:grpSpPr>
        <p:sp>
          <p:nvSpPr>
            <p:cNvPr id="580" name="Google Shape;580;p68"/>
            <p:cNvSpPr/>
            <p:nvPr/>
          </p:nvSpPr>
          <p:spPr>
            <a:xfrm>
              <a:off x="6224780" y="1518640"/>
              <a:ext cx="2781300" cy="2824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51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endParaRPr sz="13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581" name="Google Shape;581;p68" descr="Photograph of the VSAP device model, showing all the components" title="VSAP screens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151562" y="1518640"/>
              <a:ext cx="2889637" cy="350399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86" name="ud cap"/>
          <p:cNvSpPr txBox="1"/>
          <p:nvPr/>
        </p:nvSpPr>
        <p:spPr>
          <a:xfrm>
            <a:off x="6396975" y="3739700"/>
            <a:ext cx="2111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Universal design</a:t>
            </a:r>
            <a:endParaRPr>
              <a:solidFill>
                <a:schemeClr val="dk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576" name="#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69"/>
          <p:cNvSpPr txBox="1">
            <a:spLocks noGrp="1"/>
          </p:cNvSpPr>
          <p:nvPr>
            <p:ph type="title"/>
          </p:nvPr>
        </p:nvSpPr>
        <p:spPr>
          <a:xfrm>
            <a:off x="265950" y="1620750"/>
            <a:ext cx="3144300" cy="13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/>
              <a:t>A universal controller for accessible voting is also delightful</a:t>
            </a:r>
            <a:endParaRPr sz="1300" b="0"/>
          </a:p>
        </p:txBody>
      </p:sp>
      <p:pic>
        <p:nvPicPr>
          <p:cNvPr id="593" name="Google Shape;593;p69" descr="Election Guard prototype has an XBox Adaptive Controller and plugs for AT built into the base. A touch screen sits above it, showing the opening screen for marking a ballot."/>
          <p:cNvPicPr preferRelativeResize="0"/>
          <p:nvPr/>
        </p:nvPicPr>
        <p:blipFill rotWithShape="1">
          <a:blip r:embed="rId3">
            <a:alphaModFix/>
          </a:blip>
          <a:srcRect t="7388" b="7779"/>
          <a:stretch/>
        </p:blipFill>
        <p:spPr>
          <a:xfrm>
            <a:off x="4596525" y="0"/>
            <a:ext cx="454762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attrib"/>
          <p:cNvSpPr txBox="1">
            <a:spLocks noGrp="1"/>
          </p:cNvSpPr>
          <p:nvPr>
            <p:ph type="body" idx="4294967295"/>
          </p:nvPr>
        </p:nvSpPr>
        <p:spPr>
          <a:xfrm>
            <a:off x="683550" y="4203019"/>
            <a:ext cx="7776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dirty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Principle 5 – Equivalent and consistent voter access </a:t>
            </a:r>
            <a:endParaRPr sz="1400" b="0" dirty="0">
              <a:solidFill>
                <a:schemeClr val="dk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dirty="0">
                <a:solidFill>
                  <a:schemeClr val="dk2"/>
                </a:solidFill>
              </a:rPr>
              <a:t>5.1-A  Voting methods and interaction mode</a:t>
            </a:r>
            <a:endParaRPr sz="1400" b="0"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dirty="0">
              <a:solidFill>
                <a:schemeClr val="dk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601" name="quote"/>
          <p:cNvSpPr txBox="1"/>
          <p:nvPr/>
        </p:nvSpPr>
        <p:spPr>
          <a:xfrm>
            <a:off x="647305" y="984874"/>
            <a:ext cx="8228100" cy="24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D565E"/>
              </a:buClr>
              <a:buSzPts val="2000"/>
              <a:buFont typeface="Calibri"/>
              <a:buNone/>
            </a:pPr>
            <a:r>
              <a:rPr lang="en" sz="2900" dirty="0">
                <a:solidFill>
                  <a:srgbClr val="CCCCCC"/>
                </a:solidFill>
                <a:latin typeface="Public Sans"/>
                <a:ea typeface="Public Sans"/>
                <a:cs typeface="Public Sans"/>
                <a:sym typeface="Public Sans"/>
              </a:rPr>
              <a:t>Within any method of voting, </a:t>
            </a:r>
            <a:r>
              <a:rPr lang="en" sz="29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all display formats</a:t>
            </a:r>
            <a:r>
              <a:rPr lang="en" sz="2900" b="1" dirty="0">
                <a:solidFill>
                  <a:srgbClr val="CCCCCC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" sz="2900" dirty="0">
                <a:solidFill>
                  <a:srgbClr val="CCCCCC"/>
                </a:solidFill>
                <a:latin typeface="Public Sans"/>
                <a:ea typeface="Public Sans"/>
                <a:cs typeface="Public Sans"/>
                <a:sym typeface="Public Sans"/>
              </a:rPr>
              <a:t>including enhanced visual and audio and </a:t>
            </a:r>
            <a:r>
              <a:rPr lang="en" sz="29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all interaction modes</a:t>
            </a:r>
            <a:r>
              <a:rPr lang="en" sz="2900" b="1" dirty="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" sz="2900" dirty="0">
                <a:solidFill>
                  <a:srgbClr val="CCCCCC"/>
                </a:solidFill>
                <a:latin typeface="Public Sans"/>
                <a:ea typeface="Public Sans"/>
                <a:cs typeface="Public Sans"/>
                <a:sym typeface="Public Sans"/>
              </a:rPr>
              <a:t>including</a:t>
            </a:r>
            <a:r>
              <a:rPr lang="en" sz="2900" dirty="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" sz="29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tactile and limited dexterity</a:t>
            </a:r>
            <a:r>
              <a:rPr lang="en" sz="2900" dirty="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" sz="2900" dirty="0">
                <a:solidFill>
                  <a:srgbClr val="CCCCCC"/>
                </a:solidFill>
                <a:latin typeface="Public Sans"/>
                <a:ea typeface="Public Sans"/>
                <a:cs typeface="Public Sans"/>
                <a:sym typeface="Public Sans"/>
              </a:rPr>
              <a:t>must have the</a:t>
            </a:r>
            <a:r>
              <a:rPr lang="en" sz="2900" dirty="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" sz="29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same functionality</a:t>
            </a:r>
            <a:r>
              <a:rPr lang="en" sz="2900" b="1" dirty="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" sz="2900" dirty="0">
                <a:solidFill>
                  <a:srgbClr val="CCCCCC"/>
                </a:solidFill>
                <a:latin typeface="Public Sans"/>
                <a:ea typeface="Public Sans"/>
                <a:cs typeface="Public Sans"/>
                <a:sym typeface="Public Sans"/>
              </a:rPr>
              <a:t>as the</a:t>
            </a:r>
            <a:r>
              <a:rPr lang="en" sz="2900" dirty="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" sz="29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visual format and touch mode</a:t>
            </a:r>
            <a:r>
              <a:rPr lang="en" sz="2900" dirty="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" sz="2900" dirty="0">
                <a:solidFill>
                  <a:srgbClr val="CCCCCC"/>
                </a:solidFill>
                <a:latin typeface="Public Sans"/>
                <a:ea typeface="Public Sans"/>
                <a:cs typeface="Public Sans"/>
                <a:sym typeface="Public Sans"/>
              </a:rPr>
              <a:t>including voting, verification, and casting. </a:t>
            </a:r>
            <a:endParaRPr sz="2900" dirty="0">
              <a:solidFill>
                <a:srgbClr val="CCCCCC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429701-85A8-CC62-7BEB-BA023F74A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063" y="3296910"/>
            <a:ext cx="8229600" cy="857400"/>
          </a:xfrm>
        </p:spPr>
        <p:txBody>
          <a:bodyPr/>
          <a:lstStyle/>
          <a:p>
            <a:r>
              <a:rPr lang="en-US" sz="1400" dirty="0"/>
              <a:t>VVSG</a:t>
            </a:r>
            <a:r>
              <a:rPr lang="en-US" sz="1400" baseline="0" dirty="0"/>
              <a:t> 2.0 requirement</a:t>
            </a:r>
            <a:endParaRPr lang="en-US" sz="14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bg" descr="(colored box for background contrast)"/>
          <p:cNvSpPr/>
          <p:nvPr/>
        </p:nvSpPr>
        <p:spPr>
          <a:xfrm>
            <a:off x="-125" y="0"/>
            <a:ext cx="9144000" cy="4523700"/>
          </a:xfrm>
          <a:prstGeom prst="rect">
            <a:avLst/>
          </a:prstGeom>
          <a:solidFill>
            <a:srgbClr val="2D22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08" name="hed"/>
          <p:cNvSpPr txBox="1">
            <a:spLocks noGrp="1"/>
          </p:cNvSpPr>
          <p:nvPr>
            <p:ph type="title"/>
          </p:nvPr>
        </p:nvSpPr>
        <p:spPr>
          <a:xfrm>
            <a:off x="77150" y="4597500"/>
            <a:ext cx="83952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 2020, Los Angeles County went from one of the most backward voting systems to the most advanced.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pic>
        <p:nvPicPr>
          <p:cNvPr id="610" name="mark" descr="Inkavote system. A person uses a stubby marking tool to fill in a hole next to a candidate nam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8825" y="618850"/>
            <a:ext cx="1472879" cy="1963843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611" name="pen" descr="Marking an Inkavote ballot by hand by filling in small rectangles on a card with no label."/>
          <p:cNvPicPr preferRelativeResize="0"/>
          <p:nvPr/>
        </p:nvPicPr>
        <p:blipFill rotWithShape="1">
          <a:blip r:embed="rId4">
            <a:alphaModFix/>
          </a:blip>
          <a:srcRect l="33912" r="42149" b="19903"/>
          <a:stretch/>
        </p:blipFill>
        <p:spPr>
          <a:xfrm>
            <a:off x="956629" y="1662575"/>
            <a:ext cx="1539496" cy="2242275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13" name="arrow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788530" y="2024544"/>
            <a:ext cx="405300" cy="474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12" name="new machines" descr="A row of VSAP voting systems under a tent that says LAVote.NET. There are some people voting, and colorful market umbrellas in the background. Another tent is visible to the left. "/>
          <p:cNvPicPr preferRelativeResize="0"/>
          <p:nvPr/>
        </p:nvPicPr>
        <p:blipFill rotWithShape="1">
          <a:blip r:embed="rId5">
            <a:alphaModFix/>
          </a:blip>
          <a:srcRect r="27620"/>
          <a:stretch/>
        </p:blipFill>
        <p:spPr>
          <a:xfrm>
            <a:off x="3322999" y="0"/>
            <a:ext cx="5821000" cy="4523700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#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7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25" y="0"/>
            <a:ext cx="9144000" cy="4523700"/>
          </a:xfrm>
          <a:prstGeom prst="rect">
            <a:avLst/>
          </a:prstGeom>
          <a:solidFill>
            <a:srgbClr val="2D22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20" name="Google Shape;620;p72"/>
          <p:cNvSpPr txBox="1">
            <a:spLocks noGrp="1"/>
          </p:cNvSpPr>
          <p:nvPr>
            <p:ph type="title"/>
          </p:nvPr>
        </p:nvSpPr>
        <p:spPr>
          <a:xfrm>
            <a:off x="77150" y="4597500"/>
            <a:ext cx="83952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Vote-by-mail ballots launched in 2018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623" name="Google Shape;623;p72" descr="The contest of the vote by mail packet. On top, the Return Envelope, postage paid. Under that, instructions in the package, and a Demo Ballot on the bottom of the pile.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4274" y="601622"/>
            <a:ext cx="3453640" cy="3320459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622" name="Google Shape;622;p72" descr="A demo vote by mail ballot. It has a column of instructions, and two with contests and candidates.&#10;The text is easy to read and there is good spacing around the marking targets.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31249" y="601622"/>
            <a:ext cx="4738225" cy="3320458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21" name="Google Shape;621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7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25" y="0"/>
            <a:ext cx="9144000" cy="452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0" name="Google Shape;630;p73"/>
          <p:cNvSpPr txBox="1">
            <a:spLocks noGrp="1"/>
          </p:cNvSpPr>
          <p:nvPr>
            <p:ph type="title"/>
          </p:nvPr>
        </p:nvSpPr>
        <p:spPr>
          <a:xfrm>
            <a:off x="77150" y="4597500"/>
            <a:ext cx="83952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VSAP (Voting System for All People) is designed for universal use, and for 2 weeks of operation in vote centers.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632" name="Google Shape;632;p73" descr="Left: Front view of the VSAP voting system&#10;There is a keypad and headsets on the left, a screen in the center, and a flat area on the right. It has a screen around it, and study looking legs.&#10;&#10;Right: the back of the yellow enclosure with a ballot box hanging off the back."/>
          <p:cNvPicPr preferRelativeResize="0"/>
          <p:nvPr/>
        </p:nvPicPr>
        <p:blipFill rotWithShape="1">
          <a:blip r:embed="rId3">
            <a:alphaModFix/>
          </a:blip>
          <a:srcRect l="5767"/>
          <a:stretch/>
        </p:blipFill>
        <p:spPr>
          <a:xfrm>
            <a:off x="1466076" y="165975"/>
            <a:ext cx="6425975" cy="4191750"/>
          </a:xfrm>
          <a:prstGeom prst="rect">
            <a:avLst/>
          </a:prstGeom>
          <a:noFill/>
          <a:ln>
            <a:noFill/>
          </a:ln>
        </p:spPr>
      </p:pic>
      <p:sp>
        <p:nvSpPr>
          <p:cNvPr id="631" name="Google Shape;631;p7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bg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25" y="0"/>
            <a:ext cx="9144000" cy="4523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9" name="hed"/>
          <p:cNvSpPr txBox="1">
            <a:spLocks noGrp="1"/>
          </p:cNvSpPr>
          <p:nvPr>
            <p:ph type="title"/>
          </p:nvPr>
        </p:nvSpPr>
        <p:spPr>
          <a:xfrm>
            <a:off x="77150" y="4597509"/>
            <a:ext cx="81795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Ballot marking systems: Mark, review, print, verify, cast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643" name="step 1" descr="Photo of marking the ballot. Contest title: Member of the State Assembly 48th District. &#10;Names are nor readable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72041" y="833181"/>
            <a:ext cx="1710395" cy="3040671"/>
          </a:xfrm>
          <a:prstGeom prst="rect">
            <a:avLst/>
          </a:prstGeom>
          <a:noFill/>
          <a:ln>
            <a:noFill/>
          </a:ln>
        </p:spPr>
      </p:pic>
      <p:sp>
        <p:nvSpPr>
          <p:cNvPr id="641" name="arrow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18405" y="2072119"/>
            <a:ext cx="405300" cy="474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4" name="step 2" descr="Photo of part of the Review Your Selections screen,. &#10;1 contest is partially marked, two have no selection mad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16805" y="833175"/>
            <a:ext cx="1710395" cy="3040660"/>
          </a:xfrm>
          <a:prstGeom prst="rect">
            <a:avLst/>
          </a:prstGeom>
          <a:noFill/>
          <a:ln>
            <a:noFill/>
          </a:ln>
        </p:spPr>
      </p:pic>
      <p:sp>
        <p:nvSpPr>
          <p:cNvPr id="645" name="arrow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49054" y="2072119"/>
            <a:ext cx="405300" cy="474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2" name="step 3" descr="Hand holding up a printed ballot. Most of the text is not readable. It says&#10;Official Ballot 2016&#10;There is a QR code on the left, and two partial columns of selections.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61569" y="833177"/>
            <a:ext cx="1710395" cy="3040671"/>
          </a:xfrm>
          <a:prstGeom prst="rect">
            <a:avLst/>
          </a:prstGeom>
          <a:noFill/>
          <a:ln>
            <a:noFill/>
          </a:ln>
        </p:spPr>
      </p:pic>
      <p:sp>
        <p:nvSpPr>
          <p:cNvPr id="640" name="#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bg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25" y="0"/>
            <a:ext cx="9144000" cy="4523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2" name="hed"/>
          <p:cNvSpPr txBox="1">
            <a:spLocks noGrp="1"/>
          </p:cNvSpPr>
          <p:nvPr>
            <p:ph type="title"/>
          </p:nvPr>
        </p:nvSpPr>
        <p:spPr>
          <a:xfrm>
            <a:off x="77150" y="4597509"/>
            <a:ext cx="81795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Poll Pass: Mark your selections anywhere, vote in person.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655" name="img 1" descr="Mobile screen: begin premarking your ballot by finding the ballot associated with your voter registration.&#10;&#10;Fields: last name, date of birth, house number&#10;Button: find my ballo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4750" y="833172"/>
            <a:ext cx="1670484" cy="30406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56" name="img 2" descr="A contest being marked. &#10;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28626" y="833163"/>
            <a:ext cx="1670484" cy="30406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54" name="img 3" descr="Poll Pass ready - a large QR code with instructions to bring this to the vote center&#10;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592491" y="833166"/>
            <a:ext cx="1670484" cy="30406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img 4" descr="A voter at the voting system holds a phone for a scanner under the front edge fo the voting system to read the ballot. "/>
          <p:cNvPicPr preferRelativeResize="0"/>
          <p:nvPr/>
        </p:nvPicPr>
        <p:blipFill rotWithShape="1">
          <a:blip r:embed="rId6">
            <a:alphaModFix/>
          </a:blip>
          <a:srcRect l="66927" r="2741"/>
          <a:stretch/>
        </p:blipFill>
        <p:spPr>
          <a:xfrm>
            <a:off x="6356375" y="833175"/>
            <a:ext cx="1722626" cy="3040650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#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9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253" name="Google Shape;253;p49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Featured sites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4" name="Google Shape;254;p49"/>
          <p:cNvSpPr txBox="1">
            <a:spLocks noGrp="1"/>
          </p:cNvSpPr>
          <p:nvPr>
            <p:ph type="body" idx="2"/>
          </p:nvPr>
        </p:nvSpPr>
        <p:spPr>
          <a:xfrm>
            <a:off x="668400" y="21072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updates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49"/>
          <p:cNvSpPr txBox="1">
            <a:spLocks noGrp="1"/>
          </p:cNvSpPr>
          <p:nvPr>
            <p:ph type="body" idx="3"/>
          </p:nvPr>
        </p:nvSpPr>
        <p:spPr>
          <a:xfrm>
            <a:off x="668400" y="26275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Accessibility in civic spaces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  <p:pic>
        <p:nvPicPr>
          <p:cNvPr id="256" name="Google Shape;256;p49" descr="Avatar of Dan Williams"/>
          <p:cNvPicPr preferRelativeResize="0">
            <a:picLocks noGrp="1"/>
          </p:cNvPicPr>
          <p:nvPr>
            <p:ph type="pic" idx="5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235100" y="4303925"/>
            <a:ext cx="673800" cy="839400"/>
          </a:xfrm>
          <a:prstGeom prst="rect">
            <a:avLst/>
          </a:prstGeom>
        </p:spPr>
      </p:pic>
      <p:sp>
        <p:nvSpPr>
          <p:cNvPr id="257" name="Google Shape;257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2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2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hed"/>
          <p:cNvSpPr txBox="1">
            <a:spLocks noGrp="1"/>
          </p:cNvSpPr>
          <p:nvPr>
            <p:ph type="title"/>
          </p:nvPr>
        </p:nvSpPr>
        <p:spPr>
          <a:xfrm>
            <a:off x="2944426" y="33850"/>
            <a:ext cx="5610000" cy="8574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2"/>
                </a:solidFill>
              </a:rPr>
              <a:t>Closing thoughts</a:t>
            </a:r>
            <a:endParaRPr sz="2400" dirty="0">
              <a:solidFill>
                <a:schemeClr val="dk2"/>
              </a:solidFill>
            </a:endParaRPr>
          </a:p>
        </p:txBody>
      </p:sp>
      <p:pic>
        <p:nvPicPr>
          <p:cNvPr id="663" name="img" descr="Photo of protester in a wheelchair with sign: Cut the crap and cut the curb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5900" y="505315"/>
            <a:ext cx="2241301" cy="3784900"/>
          </a:xfrm>
          <a:prstGeom prst="rect">
            <a:avLst/>
          </a:prstGeom>
          <a:noFill/>
          <a:ln>
            <a:noFill/>
          </a:ln>
        </p:spPr>
      </p:pic>
      <p:sp>
        <p:nvSpPr>
          <p:cNvPr id="664" name="cap"/>
          <p:cNvSpPr txBox="1"/>
          <p:nvPr/>
        </p:nvSpPr>
        <p:spPr>
          <a:xfrm>
            <a:off x="258518" y="4324541"/>
            <a:ext cx="15954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565E"/>
              </a:buClr>
              <a:buSzPts val="1360"/>
              <a:buFont typeface="Noto Sans Symbols"/>
              <a:buNone/>
            </a:pPr>
            <a:r>
              <a:rPr lang="en" sz="1075" i="0" u="none" strike="noStrike" cap="none" dirty="0">
                <a:solidFill>
                  <a:srgbClr val="FFFFFF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Photo: </a:t>
            </a:r>
            <a:r>
              <a:rPr lang="en" sz="1075" i="0" u="none" strike="noStrike" cap="none" dirty="0" err="1">
                <a:solidFill>
                  <a:srgbClr val="FFFFFF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mtstcil.org</a:t>
            </a:r>
            <a:endParaRPr sz="1075" i="0" u="none" strike="noStrike" cap="none" dirty="0">
              <a:solidFill>
                <a:srgbClr val="FFFFFF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665" name="text"/>
          <p:cNvSpPr txBox="1"/>
          <p:nvPr/>
        </p:nvSpPr>
        <p:spPr>
          <a:xfrm>
            <a:off x="2507813" y="1010773"/>
            <a:ext cx="6105900" cy="30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ublic Sans"/>
              <a:buChar char="●"/>
            </a:pPr>
            <a:r>
              <a:rPr lang="en" sz="18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Start with intent. </a:t>
            </a:r>
            <a:r>
              <a:rPr lang="en" sz="1800" dirty="0">
                <a:solidFill>
                  <a:srgbClr val="CCCCCC"/>
                </a:solidFill>
                <a:latin typeface="Public Sans"/>
                <a:ea typeface="Public Sans"/>
                <a:cs typeface="Public Sans"/>
                <a:sym typeface="Public Sans"/>
              </a:rPr>
              <a:t>Define guiding principles towards goals for everyone, and consider how disabilities affect the path to success.</a:t>
            </a:r>
            <a:endParaRPr sz="1800" dirty="0">
              <a:solidFill>
                <a:srgbClr val="CCCCCC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ublic Sans"/>
              <a:buChar char="●"/>
            </a:pPr>
            <a:r>
              <a:rPr lang="en" sz="18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Get ahead of the work</a:t>
            </a:r>
            <a:r>
              <a:rPr lang="en" sz="1800" dirty="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" sz="1800" dirty="0">
                <a:solidFill>
                  <a:srgbClr val="CCCCCC"/>
                </a:solidFill>
                <a:latin typeface="Public Sans"/>
                <a:ea typeface="Public Sans"/>
                <a:cs typeface="Public Sans"/>
                <a:sym typeface="Public Sans"/>
              </a:rPr>
              <a:t>with preliminary research and keep it going with testing as you design </a:t>
            </a:r>
            <a:br>
              <a:rPr lang="en" sz="1800" dirty="0">
                <a:solidFill>
                  <a:srgbClr val="CCCCCC"/>
                </a:solidFill>
                <a:latin typeface="Public Sans"/>
                <a:ea typeface="Public Sans"/>
                <a:cs typeface="Public Sans"/>
                <a:sym typeface="Public Sans"/>
              </a:rPr>
            </a:br>
            <a:r>
              <a:rPr lang="en" sz="1800" dirty="0">
                <a:solidFill>
                  <a:srgbClr val="CCCCCC"/>
                </a:solidFill>
                <a:latin typeface="Public Sans"/>
                <a:ea typeface="Public Sans"/>
                <a:cs typeface="Public Sans"/>
                <a:sym typeface="Public Sans"/>
              </a:rPr>
              <a:t>and develop.</a:t>
            </a:r>
            <a:endParaRPr sz="1800" dirty="0">
              <a:solidFill>
                <a:srgbClr val="CCCCCC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ublic Sans"/>
              <a:buChar char="●"/>
            </a:pPr>
            <a:r>
              <a:rPr lang="en" sz="18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Involve stakeholders</a:t>
            </a:r>
            <a:r>
              <a:rPr lang="en" sz="1800" dirty="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" sz="1800" dirty="0">
                <a:solidFill>
                  <a:srgbClr val="CCCCCC"/>
                </a:solidFill>
                <a:latin typeface="Public Sans"/>
                <a:ea typeface="Public Sans"/>
                <a:cs typeface="Public Sans"/>
                <a:sym typeface="Public Sans"/>
              </a:rPr>
              <a:t>through the process for both input and transparency. </a:t>
            </a:r>
            <a:endParaRPr sz="1800" dirty="0">
              <a:solidFill>
                <a:srgbClr val="CCCCCC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ublic Sans ExtraBold"/>
              <a:buChar char="●"/>
            </a:pPr>
            <a:r>
              <a:rPr lang="en" sz="18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The work never ends. </a:t>
            </a:r>
            <a:endParaRPr sz="1800" dirty="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457200" lvl="0" indent="-381000" algn="l" rtl="0">
              <a:spcBef>
                <a:spcPts val="2000"/>
              </a:spcBef>
              <a:spcAft>
                <a:spcPts val="2500"/>
              </a:spcAft>
              <a:buClr>
                <a:schemeClr val="dk1"/>
              </a:buClr>
              <a:buSzPts val="2400"/>
              <a:buFont typeface="Public Sans ExtraBold"/>
              <a:buChar char="●"/>
            </a:pPr>
            <a:r>
              <a:rPr lang="en" sz="2400" dirty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Thank you!</a:t>
            </a:r>
            <a:endParaRPr sz="2400" dirty="0">
              <a:solidFill>
                <a:schemeClr val="dk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cxnSp>
        <p:nvCxnSpPr>
          <p:cNvPr id="666" name="Google Shape;666;p7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062411" y="1020522"/>
            <a:ext cx="549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7" name="Google Shape;667;p7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062411" y="1994322"/>
            <a:ext cx="549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8" name="Google Shape;668;p7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062411" y="2938922"/>
            <a:ext cx="549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9" name="Google Shape;669;p7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062411" y="3620572"/>
            <a:ext cx="549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0" name="Google Shape;670;p7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062411" y="4018036"/>
            <a:ext cx="549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77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  <p:sp>
        <p:nvSpPr>
          <p:cNvPr id="676" name="Google Shape;676;p7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78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month</a:t>
            </a:r>
            <a:endParaRPr/>
          </a:p>
        </p:txBody>
      </p:sp>
      <p:sp>
        <p:nvSpPr>
          <p:cNvPr id="682" name="Google Shape;682;p78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June: </a:t>
            </a:r>
            <a:br>
              <a:rPr lang="en"/>
            </a:br>
            <a: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A first look at Web Components</a:t>
            </a:r>
            <a:b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</a:br>
            <a:endParaRPr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683" name="Google Shape;683;p78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#uswds-public</a:t>
            </a:r>
            <a:endParaRPr/>
          </a:p>
          <a:p>
            <a:pPr marL="457200" lvl="0" indent="-406400" algn="l" rtl="0">
              <a:spcBef>
                <a:spcPts val="130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github.com/uswds</a:t>
            </a:r>
            <a:endParaRPr/>
          </a:p>
          <a:p>
            <a:pPr marL="457200" lvl="0" indent="-406400" algn="l" rtl="0">
              <a:spcBef>
                <a:spcPts val="1300"/>
              </a:spcBef>
              <a:spcAft>
                <a:spcPts val="1300"/>
              </a:spcAft>
              <a:buSzPts val="2800"/>
              <a:buChar char="●"/>
            </a:pPr>
            <a:r>
              <a:rPr lang="en"/>
              <a:t>designsystem.digital.gov</a:t>
            </a:r>
            <a:endParaRPr/>
          </a:p>
        </p:txBody>
      </p:sp>
      <p:sp>
        <p:nvSpPr>
          <p:cNvPr id="684" name="Google Shape;684;p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Featured sites</a:t>
            </a:r>
            <a:endParaRPr dirty="0"/>
          </a:p>
        </p:txBody>
      </p:sp>
      <p:sp>
        <p:nvSpPr>
          <p:cNvPr id="263" name="Google Shape;263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51"/>
          <p:cNvSpPr txBox="1">
            <a:spLocks noGrp="1"/>
          </p:cNvSpPr>
          <p:nvPr>
            <p:ph type="title"/>
          </p:nvPr>
        </p:nvSpPr>
        <p:spPr>
          <a:xfrm>
            <a:off x="3758701" y="259300"/>
            <a:ext cx="48990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United States Election Assistance Commission</a:t>
            </a:r>
            <a:endParaRPr/>
          </a:p>
        </p:txBody>
      </p:sp>
      <p:sp>
        <p:nvSpPr>
          <p:cNvPr id="270" name="Google Shape;270;p51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 err="1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eac.gov</a:t>
            </a:r>
            <a:endParaRPr dirty="0">
              <a:solidFill>
                <a:schemeClr val="tx2"/>
              </a:solidFill>
            </a:endParaRPr>
          </a:p>
        </p:txBody>
      </p:sp>
      <p:pic>
        <p:nvPicPr>
          <p:cNvPr id="271" name="Google Shape;271;p51" descr="Th eac.gov homepage features the headline &quot;Voting experiences since HAVA&quot;"/>
          <p:cNvPicPr preferRelativeResize="0"/>
          <p:nvPr/>
        </p:nvPicPr>
        <p:blipFill rotWithShape="1">
          <a:blip r:embed="rId4">
            <a:alphaModFix/>
          </a:blip>
          <a:srcRect b="70658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pic>
      <p:sp>
        <p:nvSpPr>
          <p:cNvPr id="269" name="Google Shape;269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Great work!</a:t>
            </a:r>
            <a:endParaRPr/>
          </a:p>
        </p:txBody>
      </p:sp>
      <p:sp>
        <p:nvSpPr>
          <p:cNvPr id="277" name="Google Shape;277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updates</a:t>
            </a:r>
            <a:endParaRPr/>
          </a:p>
        </p:txBody>
      </p:sp>
      <p:sp>
        <p:nvSpPr>
          <p:cNvPr id="283" name="Google Shape;283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5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USWDS 3.8.1</a:t>
            </a:r>
            <a:endParaRPr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Coming next week</a:t>
            </a:r>
            <a:endParaRPr dirty="0"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289" name="Google Shape;289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August Monthly Call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Community Choice!</a:t>
            </a:r>
            <a:endParaRPr>
              <a:solidFill>
                <a:schemeClr val="accent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295" name="Google Shape;295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SWDS">
  <a:themeElements>
    <a:clrScheme name="Simple Light">
      <a:dk1>
        <a:srgbClr val="1B1B1B"/>
      </a:dk1>
      <a:lt1>
        <a:srgbClr val="FFFFFF"/>
      </a:lt1>
      <a:dk2>
        <a:srgbClr val="FFBE2E"/>
      </a:dk2>
      <a:lt2>
        <a:srgbClr val="AD8B65"/>
      </a:lt2>
      <a:accent1>
        <a:srgbClr val="976EFB"/>
      </a:accent1>
      <a:accent2>
        <a:srgbClr val="04CF85"/>
      </a:accent2>
      <a:accent3>
        <a:srgbClr val="EF38A3"/>
      </a:accent3>
      <a:accent4>
        <a:srgbClr val="EF5E25"/>
      </a:accent4>
      <a:accent5>
        <a:srgbClr val="0097A7"/>
      </a:accent5>
      <a:accent6>
        <a:srgbClr val="F1E5CD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USWDS">
  <a:themeElements>
    <a:clrScheme name="Simple Light">
      <a:dk1>
        <a:srgbClr val="1B1B1B"/>
      </a:dk1>
      <a:lt1>
        <a:srgbClr val="FFFFFF"/>
      </a:lt1>
      <a:dk2>
        <a:srgbClr val="FFBE2E"/>
      </a:dk2>
      <a:lt2>
        <a:srgbClr val="AD8B65"/>
      </a:lt2>
      <a:accent1>
        <a:srgbClr val="976EFB"/>
      </a:accent1>
      <a:accent2>
        <a:srgbClr val="04CF85"/>
      </a:accent2>
      <a:accent3>
        <a:srgbClr val="EF38A3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696</Words>
  <Application>Microsoft Macintosh PowerPoint</Application>
  <PresentationFormat>On-screen Show (16:9)</PresentationFormat>
  <Paragraphs>159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45" baseType="lpstr">
      <vt:lpstr>Public Sans ExtraBold</vt:lpstr>
      <vt:lpstr>Public Sans</vt:lpstr>
      <vt:lpstr>Open Sans</vt:lpstr>
      <vt:lpstr>Public Sans Thin</vt:lpstr>
      <vt:lpstr>Public Sans Light</vt:lpstr>
      <vt:lpstr>Calibri</vt:lpstr>
      <vt:lpstr>IBM Plex Mono Medium</vt:lpstr>
      <vt:lpstr>Public Sans ExtraLight</vt:lpstr>
      <vt:lpstr>Noto Sans Symbols</vt:lpstr>
      <vt:lpstr>Arial</vt:lpstr>
      <vt:lpstr>Public Sans Medium</vt:lpstr>
      <vt:lpstr>USWDS</vt:lpstr>
      <vt:lpstr>USWDS</vt:lpstr>
      <vt:lpstr>USWDS Monthly Call</vt:lpstr>
      <vt:lpstr>Hi!</vt:lpstr>
      <vt:lpstr>Agenda</vt:lpstr>
      <vt:lpstr>Featured sites</vt:lpstr>
      <vt:lpstr>United States Election Assistance Commission</vt:lpstr>
      <vt:lpstr>Great work!</vt:lpstr>
      <vt:lpstr>Product updates</vt:lpstr>
      <vt:lpstr>USWDS 3.8.1 Coming next week</vt:lpstr>
      <vt:lpstr>August Monthly Call Community Choice!</vt:lpstr>
      <vt:lpstr>Accessibility test update Character Count, Prose, Tag</vt:lpstr>
      <vt:lpstr>Global Accessibility  Awareness Day</vt:lpstr>
      <vt:lpstr>Amy Cole she/her</vt:lpstr>
      <vt:lpstr>Alex Hull she/her</vt:lpstr>
      <vt:lpstr>Whitney Quesenbery she/they</vt:lpstr>
      <vt:lpstr>Creating accessible civic spaces Building accessibility into  voting systems</vt:lpstr>
      <vt:lpstr>Focus on the  impact on people (not a vague severity scale)</vt:lpstr>
      <vt:lpstr>Designing for delight  begins with a balance of small pleasures and consideration</vt:lpstr>
      <vt:lpstr>Why might this information be delightful?</vt:lpstr>
      <vt:lpstr>Definition of disability</vt:lpstr>
      <vt:lpstr>Definitions of usability and accessibility</vt:lpstr>
      <vt:lpstr>Pushing the boundaries so no one is left out </vt:lpstr>
      <vt:lpstr>From accommodation to universal design </vt:lpstr>
      <vt:lpstr>A universal controller for accessible voting is also delightful</vt:lpstr>
      <vt:lpstr>VVSG 2.0 requirement</vt:lpstr>
      <vt:lpstr>In 2020, Los Angeles County went from one of the most backward voting systems to the most advanced. </vt:lpstr>
      <vt:lpstr>Vote-by-mail ballots launched in 2018 </vt:lpstr>
      <vt:lpstr>VSAP (Voting System for All People) is designed for universal use, and for 2 weeks of operation in vote centers. </vt:lpstr>
      <vt:lpstr>Ballot marking systems: Mark, review, print, verify, cast </vt:lpstr>
      <vt:lpstr>The Poll Pass: Mark your selections anywhere, vote in person. </vt:lpstr>
      <vt:lpstr>Closing thoughts</vt:lpstr>
      <vt:lpstr>Q&amp;A</vt:lpstr>
      <vt:lpstr>Next month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USWDS Monthly Call</dc:title>
  <cp:lastModifiedBy>danielowilliams</cp:lastModifiedBy>
  <cp:revision>5</cp:revision>
  <dcterms:modified xsi:type="dcterms:W3CDTF">2024-05-16T04:49:22Z</dcterms:modified>
</cp:coreProperties>
</file>